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56" r:id="rId4"/>
    <p:sldId id="263" r:id="rId5"/>
    <p:sldId id="261" r:id="rId6"/>
    <p:sldId id="265" r:id="rId7"/>
    <p:sldId id="266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6778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136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067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890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1893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859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6114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682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284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795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478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F36FF-FCFB-42A7-AF13-8E3A9BDDD5B6}" type="datetimeFigureOut">
              <a:rPr lang="ko-KR" altLang="en-US" smtClean="0"/>
              <a:t>2025-10-02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D95E2-AFB7-4D3C-81BC-25858A146C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6277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251520" y="3300438"/>
            <a:ext cx="8712968" cy="6056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51520" y="408956"/>
            <a:ext cx="8712968" cy="6056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51520" y="3338537"/>
            <a:ext cx="8424936" cy="507831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057400" indent="-2057400">
              <a:lnSpc>
                <a:spcPct val="1500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제출서류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자기소개서의 경우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정해진 별도의 양식은 없나요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3944218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자기소개서는 자유양식으로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정해진 분량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(5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매 이내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)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만 준수하여 작성 및 제출하여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다만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학과에 따라 자기소개서에 필수적으로 들어가야 하는 내용을 명시하는 경우가 있으니 학과별 제출서류 안내 및 심사기준을 참고하시기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1052736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연구집중교수는 정년트랙 전임교원으로서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임용기간 동안 일반교원에 비해 교육의무가 적고 연구관련 의무 및 조건이 더 높은 교원입니다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해당 내용은 가톨릭대학교 규정정보시스템에서 연구집중교수 규정을 검색하면 자세히 나와있으니 참고하시기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447055"/>
            <a:ext cx="8424936" cy="507831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057400" indent="-2057400">
              <a:lnSpc>
                <a:spcPct val="1500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일반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연구집중교수는 일반교수와 어떤 점이 다른가요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7928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251520" y="4321591"/>
            <a:ext cx="8712968" cy="8925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51520" y="388819"/>
            <a:ext cx="8712968" cy="5453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51520" y="382764"/>
            <a:ext cx="8712968" cy="45429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057400" indent="-2057400">
              <a:lnSpc>
                <a:spcPct val="1500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②학력사항의 수여기관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(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학교명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)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의 경우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본</a:t>
            </a:r>
            <a:r>
              <a:rPr lang="ko-KR" altLang="en-US" spc="-100" dirty="0">
                <a:solidFill>
                  <a:srgbClr val="FF0000"/>
                </a:solidFill>
                <a:latin typeface="맑은 고딕"/>
                <a:ea typeface="맑은 고딕"/>
              </a:rPr>
              <a:t>∙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분교를 구분해야 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1029277"/>
            <a:ext cx="8640960" cy="874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본교와 분교는 이원화 캠퍼스와는 달리 행정상 다른 대학교로 분류하고 있습니다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수여기관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(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학교명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)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기재 시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구분하여 작성하여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4290829"/>
            <a:ext cx="8640960" cy="92333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057400" indent="-2057400">
              <a:lnSpc>
                <a:spcPct val="1500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③교육 및 연구경력의 경력기간과 관련하여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현재 재직 중인 경우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,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 종료일을 어떻게 설정해야 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 </a:t>
            </a:r>
            <a:endParaRPr lang="en-US" altLang="ko-KR" spc="-100" dirty="0">
              <a:solidFill>
                <a:srgbClr val="FF0000"/>
              </a:solidFill>
              <a:latin typeface="a드림고딕3" pitchFamily="18" charset="-127"/>
              <a:ea typeface="a드림고딕3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5370949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공고마감일을 종료일로 설정하시고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비고란에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“</a:t>
            </a:r>
            <a:r>
              <a:rPr lang="ko-KR" altLang="en-US" spc="-100" dirty="0" err="1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재직중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”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으로 기재하여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820951"/>
              </p:ext>
            </p:extLst>
          </p:nvPr>
        </p:nvGraphicFramePr>
        <p:xfrm>
          <a:off x="357436" y="2006600"/>
          <a:ext cx="6158780" cy="1998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0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4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1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1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307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0" kern="1200" spc="-150" baseline="0" dirty="0" err="1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연번</a:t>
                      </a:r>
                      <a:endParaRPr lang="ko-KR" altLang="en-US" sz="1500" b="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구분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본교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분교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07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1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고려대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고려대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본교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)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고려대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세종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)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07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2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건국대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건국대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본교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)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건국대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500" kern="1200" spc="-150" baseline="0" dirty="0" err="1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글로컬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)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07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3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동국대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동국대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본교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)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동국대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(WISE)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07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4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연세대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연세대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본교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)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연세대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미래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)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07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5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한양대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한양대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본교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)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한양대</a:t>
                      </a:r>
                      <a:r>
                        <a:rPr lang="en-US" altLang="ko-KR" sz="1500" kern="1200" spc="-150" baseline="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(ERICA)</a:t>
                      </a:r>
                      <a:endParaRPr lang="ko-KR" altLang="en-US" sz="1500" kern="1200" spc="-150" baseline="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50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251520" y="3798372"/>
            <a:ext cx="8712968" cy="8925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251520" y="435426"/>
            <a:ext cx="8712968" cy="8925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51520" y="4725144"/>
            <a:ext cx="864096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국내학술지 및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SCIE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급이 아닌 국제학술지는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JCR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에서 산정되는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IF SCORE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및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IF RATE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가 없으므로 공란으로 비워두고 제출하여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400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또한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IF RATE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는 상위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RATE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를 기준으로 작성하게 되어 있으니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이 점 유의하시기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3767609"/>
            <a:ext cx="8640960" cy="92333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057400" indent="-2057400">
              <a:lnSpc>
                <a:spcPct val="1500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국내학술지 및 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SCIE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급이 아닌 국제학술지의 경우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④연구실적의 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IF SCORE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및 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IF RATE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를 작성해야 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520" y="404664"/>
            <a:ext cx="8640960" cy="87485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057400" indent="-2057400">
              <a:lnSpc>
                <a:spcPct val="1500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④연구실적 작성 시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 err="1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연구실적물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 제출대상 기간 동안의 실적을 모두 기재하면 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446684"/>
            <a:ext cx="8640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제출대상 기간 동안의 </a:t>
            </a:r>
            <a:r>
              <a:rPr lang="ko-KR" altLang="en-US" spc="-100" dirty="0" err="1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연구실적물에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대한 내용을 모두 기재하시고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대표실적을 지정하시면 됩니다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대표실적은 단독저자 혹은 제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1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저자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/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교신저자 연구논문으로 지정해야 합니다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대표실적으로 지정하지 않은 </a:t>
            </a:r>
            <a:r>
              <a:rPr lang="ko-KR" altLang="en-US" spc="-100" dirty="0" err="1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일반연구실적물은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대표실적 지정 여부를 공란으로 비워두고 제출하여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8910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51520" y="3129047"/>
            <a:ext cx="8712968" cy="13080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51520" y="291410"/>
            <a:ext cx="8712968" cy="8925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51520" y="4495368"/>
            <a:ext cx="8712968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학과 별로 심사기준이 다르기 때문에 지원학과의 심사기준을 상세히 살펴보셔야 합니다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만약 지원하려는 학과의 심사기준에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2024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년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(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혹은 최신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) IF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를 반영하고자 한다면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연구실적 목록 비고란에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2024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년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(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혹은 최신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) IF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를 따로 기재하여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3098284"/>
            <a:ext cx="8640960" cy="133882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057400" indent="-2057400">
              <a:lnSpc>
                <a:spcPct val="1500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지원학과의 심사기준에는 가장 최신의 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IF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를 반영한다고 되어 있습니다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.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이럴 경우에도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논문이 출간된 연도의 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IF SCORE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및 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RATE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를 입력해야 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8640960" cy="92333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057400" indent="-2057400">
              <a:lnSpc>
                <a:spcPct val="1500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④연구실적의 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IF SCORE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및 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IF RATE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작성 시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, JCR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에서 조회한 최신의 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SCORE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및 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RATE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를 작성해야 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520" y="1340768"/>
            <a:ext cx="864096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논문이 출간된 연도의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IF SCORE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및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RATE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를 입력하여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</a:t>
            </a:r>
            <a:endParaRPr lang="en-US" altLang="ko-KR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또한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IF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가 미발표된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2024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년 연구실적은 가장 최신의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IF SCORE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및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RATE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를 입력하여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91167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251520" y="402203"/>
            <a:ext cx="8712968" cy="11570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51520" y="338093"/>
            <a:ext cx="8712968" cy="128528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057400" indent="-2057400">
              <a:lnSpc>
                <a:spcPct val="1500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④연구실적과 관련하여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저널에 발표된 논문 중 일부는 출판 시기를 연도와 월만 알 수 있는 경우가 있습니다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.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이 경우엔 어떻게 해야 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520" y="1960035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해당월의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1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일로 </a:t>
            </a:r>
            <a:r>
              <a:rPr lang="ko-KR" altLang="en-US" spc="-100" dirty="0" err="1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발표년월일을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설정하여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51520" y="2761576"/>
            <a:ext cx="8712968" cy="891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51520" y="2730128"/>
            <a:ext cx="8640960" cy="92333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057400" indent="-2057400">
              <a:lnSpc>
                <a:spcPct val="1500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④연구실적과 관련하여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 err="1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창작및발표실적의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 경우 발표구분을 어떻게 입력해야 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1520" y="3861048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발표구분은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‘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기타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’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로 입력하고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저자명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(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출연진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),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제목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(</a:t>
            </a:r>
            <a:r>
              <a:rPr lang="ko-KR" altLang="en-US" spc="-100" dirty="0" err="1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공연명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),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게재지명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(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공연장소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)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등을 기입하신 후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비고란에 </a:t>
            </a:r>
            <a:r>
              <a:rPr lang="ko-KR" altLang="en-US" spc="-100" dirty="0" err="1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유튜브링크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(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대표실적만 해당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)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및 기타사항을 입력하여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811302"/>
              </p:ext>
            </p:extLst>
          </p:nvPr>
        </p:nvGraphicFramePr>
        <p:xfrm>
          <a:off x="395535" y="4941168"/>
          <a:ext cx="8568953" cy="986028"/>
        </p:xfrm>
        <a:graphic>
          <a:graphicData uri="http://schemas.openxmlformats.org/drawingml/2006/table">
            <a:tbl>
              <a:tblPr/>
              <a:tblGrid>
                <a:gridCol w="981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5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94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33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12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50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920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3451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구분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발표구분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저자명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제목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게재지명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1200" spc="-10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200" kern="1200" spc="-10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발행기관</a:t>
                      </a:r>
                      <a:r>
                        <a:rPr lang="en-US" altLang="ko-KR" sz="1200" kern="1200" spc="-10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)</a:t>
                      </a:r>
                      <a:endParaRPr lang="ko-KR" altLang="en-US" sz="1200" kern="1200" spc="-10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발표년월일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spc="-10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IF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spc="-10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SCORE/RATE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비고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22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창작</a:t>
                      </a:r>
                      <a:endParaRPr lang="en-US" altLang="ko-KR" sz="1200" kern="1200" spc="-10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및</a:t>
                      </a:r>
                      <a:endParaRPr lang="en-US" altLang="ko-KR" sz="1200" kern="1200" spc="-10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발표실적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2250" marR="0" indent="-22225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기타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2250" marR="0" indent="-22225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출연진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2250" marR="0" indent="-22225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 dirty="0" err="1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공연명</a:t>
                      </a:r>
                      <a:endParaRPr lang="ko-KR" altLang="en-US" sz="1200" kern="1200" spc="-10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2250" marR="0" indent="-22225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공연장소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2250" marR="0" indent="-22225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1200" spc="-100" dirty="0" err="1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발표년월일</a:t>
                      </a:r>
                      <a:endParaRPr lang="ko-KR" altLang="en-US" sz="1200" kern="1200" spc="-10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2250" marR="0" indent="-22225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-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- </a:t>
                      </a:r>
                      <a:r>
                        <a:rPr lang="ko-KR" altLang="en-US" sz="1200" kern="1200" spc="-100" dirty="0" err="1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유튜브링크</a:t>
                      </a:r>
                      <a:endParaRPr lang="ko-KR" altLang="en-US" sz="1200" kern="1200" spc="-10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대표실기실적만 해당</a:t>
                      </a:r>
                      <a:r>
                        <a:rPr lang="en-US" altLang="ko-KR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)</a:t>
                      </a:r>
                      <a:endParaRPr lang="ko-KR" altLang="en-US" sz="1200" kern="1200" spc="-100" dirty="0">
                        <a:gradFill>
                          <a:gsLst>
                            <a:gs pos="0">
                              <a:schemeClr val="tx1">
                                <a:lumMod val="75000"/>
                                <a:lumOff val="25000"/>
                              </a:schemeClr>
                            </a:gs>
                            <a:gs pos="100000">
                              <a:schemeClr val="tx1">
                                <a:lumMod val="75000"/>
                                <a:lumOff val="25000"/>
                              </a:schemeClr>
                            </a:gs>
                          </a:gsLst>
                          <a:lin ang="5400000" scaled="0"/>
                        </a:gradFill>
                        <a:latin typeface="a드림고딕3" pitchFamily="18" charset="-127"/>
                        <a:ea typeface="a드림고딕3" pitchFamily="18" charset="-127"/>
                        <a:cs typeface="+mn-cs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- </a:t>
                      </a:r>
                      <a:r>
                        <a:rPr lang="ko-KR" altLang="en-US" sz="1200" kern="1200" spc="-100" dirty="0">
                          <a:gradFill>
                            <a:gsLst>
                              <a:gs pos="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  <a:gs pos="100000">
                                <a:schemeClr val="tx1">
                                  <a:lumMod val="75000"/>
                                  <a:lumOff val="25000"/>
                                </a:schemeClr>
                              </a:gs>
                            </a:gsLst>
                            <a:lin ang="5400000" scaled="0"/>
                          </a:gradFill>
                          <a:latin typeface="a드림고딕3" pitchFamily="18" charset="-127"/>
                          <a:ea typeface="a드림고딕3" pitchFamily="18" charset="-127"/>
                          <a:cs typeface="+mn-cs"/>
                        </a:rPr>
                        <a:t>기타사항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58900" y="33131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3247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51520" y="222548"/>
            <a:ext cx="8712968" cy="5040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8712968" cy="388183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⑤총괄연구실적도 작성해야 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938435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해당 메뉴는 약학대학 약학과 지원자만을 대상으로 합니다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약학대학 약학과 지원자의 경우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본인의 전체 연구실적 기간을 대상으로 작성하는 ⑤총괄연구실적을 작성하여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해당사항이 없을 경우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건너뛰고 작성하시면 됩니다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51520" y="3240766"/>
            <a:ext cx="8712968" cy="8925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51520" y="3210004"/>
            <a:ext cx="8568952" cy="92333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057400" indent="-2057400">
              <a:lnSpc>
                <a:spcPct val="1500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추천서 제출 대상학과가 아닙니다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. </a:t>
            </a:r>
          </a:p>
          <a:p>
            <a:pPr marL="2057400">
              <a:lnSpc>
                <a:spcPct val="150000"/>
              </a:lnSpc>
            </a:pP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그럼에도 불구하고 교수임용지원서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⑥</a:t>
            </a:r>
            <a:r>
              <a:rPr lang="ko-KR" altLang="en-US" spc="-100" dirty="0" err="1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추천자를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 작성해야 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1520" y="4290124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추천서는 대상학과에 한해 추천인이 직접 공고마감일 낮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12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시까지 </a:t>
            </a:r>
            <a:r>
              <a:rPr lang="ko-KR" altLang="en-US" spc="-100" dirty="0" err="1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교무지원팀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</a:t>
            </a:r>
            <a:r>
              <a:rPr lang="ko-KR" altLang="en-US" spc="-100" dirty="0" err="1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이메일로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제출합니다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이와는 별개로 교수임용지원서에 기재된 </a:t>
            </a:r>
            <a:r>
              <a:rPr lang="ko-KR" altLang="en-US" spc="-100" dirty="0" err="1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추천자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2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인은 교수임용지원서 내 필수작성항목이므로 모든 학과 지원자는 작성하여 주시기 바랍니다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78340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287095"/>
            <a:ext cx="8712968" cy="5040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1520" y="332656"/>
            <a:ext cx="8712968" cy="412934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⑦첨부파일도 작성해야 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1010444"/>
            <a:ext cx="8712968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제출서류는 계열별 지정된 이메일 송부가 원칙이며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,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해당 메뉴는 활용하지 않습니다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-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자연공학계열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: </a:t>
            </a:r>
            <a:r>
              <a:rPr lang="en-US" altLang="ko-KR" spc="-100" dirty="0">
                <a:latin typeface="a드림고딕3" pitchFamily="18" charset="-127"/>
                <a:ea typeface="a드림고딕3" pitchFamily="18" charset="-127"/>
              </a:rPr>
              <a:t>minjin@catholic.ac.kr</a:t>
            </a:r>
          </a:p>
          <a:p>
            <a:pPr>
              <a:lnSpc>
                <a:spcPct val="150000"/>
              </a:lnSpc>
            </a:pP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 -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인문사회계열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/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예체능계열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: facultyservice@catholic.ac.kr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9B1C5772-1BB5-4EA4-A1FD-A5070D4C3222}"/>
              </a:ext>
            </a:extLst>
          </p:cNvPr>
          <p:cNvSpPr/>
          <p:nvPr/>
        </p:nvSpPr>
        <p:spPr>
          <a:xfrm>
            <a:off x="251520" y="2375327"/>
            <a:ext cx="8712968" cy="5040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397E6B-AFB4-4F8A-8615-C2C625B64768}"/>
              </a:ext>
            </a:extLst>
          </p:cNvPr>
          <p:cNvSpPr txBox="1"/>
          <p:nvPr/>
        </p:nvSpPr>
        <p:spPr>
          <a:xfrm>
            <a:off x="251520" y="2420888"/>
            <a:ext cx="8712968" cy="38311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[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교수임용지원서작성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]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지원서 입력을 완료 했습니다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. </a:t>
            </a:r>
            <a:r>
              <a:rPr lang="ko-KR" altLang="en-US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저장을 눌리면 제출이 되나요</a:t>
            </a:r>
            <a:r>
              <a:rPr lang="en-US" altLang="ko-KR" spc="-100" dirty="0">
                <a:solidFill>
                  <a:srgbClr val="FF0000"/>
                </a:solidFill>
                <a:latin typeface="a드림고딕3" pitchFamily="18" charset="-127"/>
                <a:ea typeface="a드림고딕3" pitchFamily="18" charset="-127"/>
              </a:rPr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8A37CE-A6DF-4436-BCDF-994134B1B59A}"/>
              </a:ext>
            </a:extLst>
          </p:cNvPr>
          <p:cNvSpPr txBox="1"/>
          <p:nvPr/>
        </p:nvSpPr>
        <p:spPr>
          <a:xfrm>
            <a:off x="251520" y="3098676"/>
            <a:ext cx="8784976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a드림고딕3" pitchFamily="18" charset="-127"/>
                <a:ea typeface="a드림고딕3" pitchFamily="18" charset="-127"/>
              </a:rPr>
              <a:t>모든 항목을 빠짐없이 작성하셨다면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맑은 고딕" panose="020B0503020000020004" pitchFamily="50" charset="-127"/>
                <a:ea typeface="맑은 고딕" panose="020B0503020000020004" pitchFamily="50" charset="-127"/>
              </a:rPr>
              <a:t>①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맑은 고딕" panose="020B0503020000020004" pitchFamily="50" charset="-127"/>
                <a:ea typeface="맑은 고딕" panose="020B0503020000020004" pitchFamily="50" charset="-127"/>
              </a:rPr>
              <a:t>인적사항 및 연락처에서 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맑은 고딕" panose="020B0503020000020004" pitchFamily="50" charset="-127"/>
                <a:ea typeface="맑은 고딕" panose="020B0503020000020004" pitchFamily="50" charset="-127"/>
              </a:rPr>
              <a:t>지원서제출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맑은 고딕" panose="020B0503020000020004" pitchFamily="50" charset="-127"/>
                <a:ea typeface="맑은 고딕" panose="020B0503020000020004" pitchFamily="50" charset="-127"/>
              </a:rPr>
              <a:t>]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맑은 고딕" panose="020B0503020000020004" pitchFamily="50" charset="-127"/>
                <a:ea typeface="맑은 고딕" panose="020B0503020000020004" pitchFamily="50" charset="-127"/>
              </a:rPr>
              <a:t>버튼을 눌리셔야 교수임용지원서가 최종 제출처리 됩니다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맑은 고딕" panose="020B0503020000020004" pitchFamily="50" charset="-127"/>
                <a:ea typeface="맑은 고딕" panose="020B0503020000020004" pitchFamily="50" charset="-127"/>
              </a:rPr>
              <a:t>기한 내에 해당 버튼을 눌리지 않아 제출 처리가 되지 않은 경우에는 이메일로 관련 서류를 제출하셨더라도 접수가 불가합니다</a:t>
            </a:r>
            <a:r>
              <a:rPr lang="en-US" altLang="ko-KR" spc="-100" dirty="0">
                <a:gradFill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pc="-100" dirty="0"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5400000" scaled="0"/>
              </a:gradFill>
              <a:latin typeface="a드림고딕3" pitchFamily="18" charset="-127"/>
              <a:ea typeface="a드림고딕3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B6F2AA7E-389E-41FB-9FE9-5F34FEBB0B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394" t="8361" r="398" b="62844"/>
          <a:stretch/>
        </p:blipFill>
        <p:spPr>
          <a:xfrm>
            <a:off x="189474" y="4725144"/>
            <a:ext cx="8909068" cy="1466232"/>
          </a:xfrm>
          <a:prstGeom prst="rect">
            <a:avLst/>
          </a:prstGeom>
        </p:spPr>
      </p:pic>
      <p:sp>
        <p:nvSpPr>
          <p:cNvPr id="10" name="직사각형 9">
            <a:extLst>
              <a:ext uri="{FF2B5EF4-FFF2-40B4-BE49-F238E27FC236}">
                <a16:creationId xmlns:a16="http://schemas.microsoft.com/office/drawing/2014/main" id="{90061EF0-E653-44ED-B859-5CBFA253FE6C}"/>
              </a:ext>
            </a:extLst>
          </p:cNvPr>
          <p:cNvSpPr/>
          <p:nvPr/>
        </p:nvSpPr>
        <p:spPr>
          <a:xfrm>
            <a:off x="8100392" y="5877272"/>
            <a:ext cx="432048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25296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751</Words>
  <Application>Microsoft Office PowerPoint</Application>
  <PresentationFormat>화면 슬라이드 쇼(4:3)</PresentationFormat>
  <Paragraphs>88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a드림고딕3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이민진</cp:lastModifiedBy>
  <cp:revision>53</cp:revision>
  <dcterms:created xsi:type="dcterms:W3CDTF">2021-12-29T23:33:55Z</dcterms:created>
  <dcterms:modified xsi:type="dcterms:W3CDTF">2025-10-02T08:22:58Z</dcterms:modified>
</cp:coreProperties>
</file>