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6E"/>
    <a:srgbClr val="008080"/>
    <a:srgbClr val="130631"/>
    <a:srgbClr val="1D1852"/>
    <a:srgbClr val="0D0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74"/>
  </p:normalViewPr>
  <p:slideViewPr>
    <p:cSldViewPr snapToGrid="0" showGuides="1">
      <p:cViewPr varScale="1">
        <p:scale>
          <a:sx n="76" d="100"/>
          <a:sy n="76" d="100"/>
        </p:scale>
        <p:origin x="3096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43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79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68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87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8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91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13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8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37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0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5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7BF8C-CAE0-491B-9191-04D0EE13C15D}" type="datetimeFigureOut">
              <a:rPr lang="ko-KR" altLang="en-US" smtClean="0"/>
              <a:t>2024-10-02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ED6E3-76E5-4B50-A017-5E76E3C39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2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01B872AB-5238-0446-40D8-D997E7A328DD}"/>
              </a:ext>
            </a:extLst>
          </p:cNvPr>
          <p:cNvSpPr/>
          <p:nvPr/>
        </p:nvSpPr>
        <p:spPr>
          <a:xfrm>
            <a:off x="1933174" y="6574382"/>
            <a:ext cx="4430547" cy="1783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3BB45A9E-55F4-5D4E-8C99-D81E63363EBD}"/>
              </a:ext>
            </a:extLst>
          </p:cNvPr>
          <p:cNvSpPr/>
          <p:nvPr/>
        </p:nvSpPr>
        <p:spPr>
          <a:xfrm>
            <a:off x="671341" y="2782037"/>
            <a:ext cx="5585686" cy="2520404"/>
          </a:xfrm>
          <a:prstGeom prst="roundRect">
            <a:avLst>
              <a:gd name="adj" fmla="val 90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D143801E-ABBB-E6E6-460B-0FB7259DC023}"/>
              </a:ext>
            </a:extLst>
          </p:cNvPr>
          <p:cNvSpPr/>
          <p:nvPr/>
        </p:nvSpPr>
        <p:spPr>
          <a:xfrm>
            <a:off x="436880" y="1249898"/>
            <a:ext cx="6068443" cy="288214"/>
          </a:xfrm>
          <a:prstGeom prst="roundRect">
            <a:avLst/>
          </a:prstGeom>
          <a:solidFill>
            <a:srgbClr val="00808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E203DA4F-17AF-8657-E782-EF45D08E7A48}"/>
              </a:ext>
            </a:extLst>
          </p:cNvPr>
          <p:cNvSpPr/>
          <p:nvPr/>
        </p:nvSpPr>
        <p:spPr>
          <a:xfrm>
            <a:off x="638115" y="1693901"/>
            <a:ext cx="5725606" cy="86274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WordPictureWatermark358810705">
            <a:extLst>
              <a:ext uri="{FF2B5EF4-FFF2-40B4-BE49-F238E27FC236}">
                <a16:creationId xmlns:a16="http://schemas.microsoft.com/office/drawing/2014/main" id="{4CE2BEB2-D455-D7FC-72E2-F6A0794E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" y="512252"/>
            <a:ext cx="6861477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1897F-EC79-A730-4F30-048D16584B15}"/>
              </a:ext>
            </a:extLst>
          </p:cNvPr>
          <p:cNvSpPr txBox="1"/>
          <p:nvPr/>
        </p:nvSpPr>
        <p:spPr>
          <a:xfrm>
            <a:off x="457675" y="897623"/>
            <a:ext cx="594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err="1">
                <a:solidFill>
                  <a:srgbClr val="130631"/>
                </a:solidFill>
                <a:latin typeface="+mj-ea"/>
                <a:ea typeface="+mj-ea"/>
              </a:rPr>
              <a:t>경기글로벌대전환포럼</a:t>
            </a:r>
            <a:r>
              <a:rPr lang="ko-KR" altLang="en-US" sz="3200" dirty="0">
                <a:solidFill>
                  <a:srgbClr val="130631"/>
                </a:solidFill>
                <a:latin typeface="+mj-ea"/>
                <a:ea typeface="+mj-ea"/>
              </a:rPr>
              <a:t> </a:t>
            </a:r>
            <a:r>
              <a:rPr lang="en-US" altLang="ko-KR" sz="3200" dirty="0">
                <a:solidFill>
                  <a:srgbClr val="130631"/>
                </a:solidFill>
                <a:latin typeface="+mj-ea"/>
                <a:ea typeface="+mj-ea"/>
              </a:rPr>
              <a:t>AI</a:t>
            </a:r>
            <a:r>
              <a:rPr lang="ko-KR" altLang="en-US" sz="3200" dirty="0" err="1">
                <a:solidFill>
                  <a:srgbClr val="130631"/>
                </a:solidFill>
                <a:latin typeface="+mj-ea"/>
                <a:ea typeface="+mj-ea"/>
              </a:rPr>
              <a:t>클래스룸</a:t>
            </a:r>
            <a:endParaRPr lang="en-US" altLang="ko-KR" sz="3200" dirty="0">
              <a:solidFill>
                <a:srgbClr val="13063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FA0C729-B9ED-03AD-A348-C67C8BC06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865" y="2948408"/>
            <a:ext cx="1662765" cy="2244223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B5B0C1AD-4731-216D-8E82-44F8333D7925}"/>
              </a:ext>
            </a:extLst>
          </p:cNvPr>
          <p:cNvGrpSpPr/>
          <p:nvPr/>
        </p:nvGrpSpPr>
        <p:grpSpPr>
          <a:xfrm>
            <a:off x="848336" y="2970505"/>
            <a:ext cx="1510568" cy="2292895"/>
            <a:chOff x="516013" y="2481453"/>
            <a:chExt cx="1510568" cy="2292895"/>
          </a:xfrm>
        </p:grpSpPr>
        <p:pic>
          <p:nvPicPr>
            <p:cNvPr id="9" name="그림 8" descr="인간의 얼굴, 사람, 의류, 미소이(가) 표시된 사진&#10;&#10;자동 생성된 설명">
              <a:extLst>
                <a:ext uri="{FF2B5EF4-FFF2-40B4-BE49-F238E27FC236}">
                  <a16:creationId xmlns:a16="http://schemas.microsoft.com/office/drawing/2014/main" id="{35B4EDB0-EF9D-763A-B868-31F409524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13" y="2481453"/>
              <a:ext cx="1510568" cy="172212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FE6A9B-3BBD-1719-2B38-75703FFEA905}"/>
                </a:ext>
              </a:extLst>
            </p:cNvPr>
            <p:cNvSpPr txBox="1"/>
            <p:nvPr/>
          </p:nvSpPr>
          <p:spPr>
            <a:xfrm>
              <a:off x="527343" y="4251128"/>
              <a:ext cx="1487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130631"/>
                  </a:solidFill>
                  <a:latin typeface="+mn-ea"/>
                </a:rPr>
                <a:t>스튜어트 러셀</a:t>
              </a:r>
              <a:endParaRPr lang="en-US" altLang="ko-KR" sz="1400" b="1" dirty="0">
                <a:solidFill>
                  <a:srgbClr val="130631"/>
                </a:solidFill>
                <a:latin typeface="+mn-ea"/>
              </a:endParaRPr>
            </a:p>
            <a:p>
              <a:pPr algn="ctr"/>
              <a:r>
                <a:rPr lang="en-US" altLang="ko-KR" sz="1200" dirty="0">
                  <a:solidFill>
                    <a:srgbClr val="130631"/>
                  </a:solidFill>
                  <a:latin typeface="+mn-ea"/>
                </a:rPr>
                <a:t>(UC</a:t>
              </a:r>
              <a:r>
                <a:rPr lang="ko-KR" altLang="en-US" sz="1200" dirty="0">
                  <a:solidFill>
                    <a:srgbClr val="130631"/>
                  </a:solidFill>
                  <a:latin typeface="+mn-ea"/>
                </a:rPr>
                <a:t> 버클리대학교</a:t>
              </a:r>
              <a:r>
                <a:rPr lang="en-US" altLang="ko-KR" sz="1200" dirty="0">
                  <a:solidFill>
                    <a:srgbClr val="130631"/>
                  </a:solidFill>
                  <a:latin typeface="+mn-ea"/>
                </a:rPr>
                <a:t>)</a:t>
              </a:r>
              <a:endParaRPr lang="ko-KR" altLang="en-US" sz="1200" dirty="0">
                <a:solidFill>
                  <a:srgbClr val="130631"/>
                </a:solidFill>
                <a:latin typeface="+mn-ea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6D5FD00-7F83-DD47-C1F2-867A56813601}"/>
              </a:ext>
            </a:extLst>
          </p:cNvPr>
          <p:cNvGrpSpPr/>
          <p:nvPr/>
        </p:nvGrpSpPr>
        <p:grpSpPr>
          <a:xfrm>
            <a:off x="4366575" y="2950729"/>
            <a:ext cx="1890452" cy="2286800"/>
            <a:chOff x="2024518" y="2487548"/>
            <a:chExt cx="1890452" cy="2286800"/>
          </a:xfrm>
        </p:grpSpPr>
        <p:pic>
          <p:nvPicPr>
            <p:cNvPr id="11" name="그림 10" descr="인간의 얼굴, 사람, 의류, 미소이(가) 표시된 사진&#10;&#10;자동 생성된 설명">
              <a:extLst>
                <a:ext uri="{FF2B5EF4-FFF2-40B4-BE49-F238E27FC236}">
                  <a16:creationId xmlns:a16="http://schemas.microsoft.com/office/drawing/2014/main" id="{BC384782-07D2-2D8A-56AE-CB91A1F0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1" r="15155"/>
            <a:stretch/>
          </p:blipFill>
          <p:spPr>
            <a:xfrm>
              <a:off x="2214460" y="2487548"/>
              <a:ext cx="1510568" cy="172212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5AAE71-FAF9-DA74-1AAA-D41E48004470}"/>
                </a:ext>
              </a:extLst>
            </p:cNvPr>
            <p:cNvSpPr txBox="1"/>
            <p:nvPr/>
          </p:nvSpPr>
          <p:spPr>
            <a:xfrm>
              <a:off x="2024518" y="4251128"/>
              <a:ext cx="1890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130631"/>
                  </a:solidFill>
                  <a:latin typeface="+mn-ea"/>
                </a:rPr>
                <a:t>피터 </a:t>
              </a:r>
              <a:r>
                <a:rPr lang="ko-KR" altLang="en-US" sz="1600" b="1" dirty="0" err="1">
                  <a:solidFill>
                    <a:srgbClr val="130631"/>
                  </a:solidFill>
                  <a:latin typeface="+mn-ea"/>
                </a:rPr>
                <a:t>노빅</a:t>
              </a:r>
              <a:endParaRPr lang="en-US" altLang="ko-KR" sz="1400" b="1" dirty="0">
                <a:solidFill>
                  <a:srgbClr val="130631"/>
                </a:solidFill>
                <a:latin typeface="+mn-ea"/>
              </a:endParaRPr>
            </a:p>
            <a:p>
              <a:pPr algn="ctr"/>
              <a:r>
                <a:rPr lang="en-US" altLang="ko-KR" sz="1200" spc="-150" dirty="0">
                  <a:solidFill>
                    <a:srgbClr val="130631"/>
                  </a:solidFill>
                  <a:latin typeface="+mn-ea"/>
                </a:rPr>
                <a:t>(</a:t>
              </a:r>
              <a:r>
                <a:rPr lang="ko-KR" altLang="en-US" sz="1200" spc="-150" dirty="0" err="1">
                  <a:solidFill>
                    <a:srgbClr val="130631"/>
                  </a:solidFill>
                  <a:latin typeface="+mn-ea"/>
                </a:rPr>
                <a:t>스탠포드인간중심</a:t>
              </a:r>
              <a:r>
                <a:rPr lang="en-US" altLang="ko-KR" sz="1200" spc="-150" dirty="0">
                  <a:solidFill>
                    <a:srgbClr val="130631"/>
                  </a:solidFill>
                  <a:latin typeface="+mn-ea"/>
                </a:rPr>
                <a:t>AI</a:t>
              </a:r>
              <a:r>
                <a:rPr lang="ko-KR" altLang="en-US" sz="1200" spc="-150" dirty="0">
                  <a:solidFill>
                    <a:srgbClr val="130631"/>
                  </a:solidFill>
                  <a:latin typeface="+mn-ea"/>
                </a:rPr>
                <a:t>연구소</a:t>
              </a:r>
              <a:r>
                <a:rPr lang="en-US" altLang="ko-KR" sz="1200" spc="-150" dirty="0">
                  <a:solidFill>
                    <a:srgbClr val="130631"/>
                  </a:solidFill>
                  <a:latin typeface="+mn-ea"/>
                </a:rPr>
                <a:t>)</a:t>
              </a:r>
              <a:endParaRPr lang="ko-KR" altLang="en-US" sz="1200" spc="-150" dirty="0">
                <a:solidFill>
                  <a:srgbClr val="130631"/>
                </a:solidFill>
                <a:latin typeface="+mn-e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44F62C0-4EDD-90F9-735B-14481A35D680}"/>
              </a:ext>
            </a:extLst>
          </p:cNvPr>
          <p:cNvSpPr txBox="1"/>
          <p:nvPr/>
        </p:nvSpPr>
        <p:spPr>
          <a:xfrm>
            <a:off x="1914002" y="6295656"/>
            <a:ext cx="4014240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*</a:t>
            </a:r>
            <a:r>
              <a:rPr lang="ko-KR" altLang="en-US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개회식과 전체세션</a:t>
            </a:r>
            <a:r>
              <a:rPr lang="en-US" altLang="ko-KR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(</a:t>
            </a:r>
            <a:r>
              <a:rPr lang="ko-KR" altLang="en-US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개막대담</a:t>
            </a:r>
            <a:r>
              <a:rPr lang="en-US" altLang="ko-KR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)</a:t>
            </a:r>
            <a:r>
              <a:rPr lang="ko-KR" altLang="en-US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에서 두 교수님의 기조 강연은 </a:t>
            </a:r>
            <a:endParaRPr lang="en-US" altLang="ko-KR" sz="1100" dirty="0">
              <a:latin typeface="경기천년바탕OTF Regular" panose="02020503020101020101" pitchFamily="18" charset="-127"/>
              <a:ea typeface="경기천년바탕OTF Regular" panose="02020503020101020101" pitchFamily="18" charset="-127"/>
            </a:endParaRPr>
          </a:p>
          <a:p>
            <a:r>
              <a:rPr lang="en-US" altLang="ko-KR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  </a:t>
            </a:r>
            <a:r>
              <a:rPr lang="ko-KR" altLang="en-US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오전 </a:t>
            </a:r>
            <a:r>
              <a:rPr lang="en-US" altLang="ko-KR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10</a:t>
            </a:r>
            <a:r>
              <a:rPr lang="ko-KR" altLang="en-US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시에 있습니다</a:t>
            </a:r>
            <a:r>
              <a:rPr lang="en-US" altLang="ko-KR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C3BC9-D025-C445-5E88-39513DEBAF1C}"/>
              </a:ext>
            </a:extLst>
          </p:cNvPr>
          <p:cNvSpPr txBox="1"/>
          <p:nvPr/>
        </p:nvSpPr>
        <p:spPr>
          <a:xfrm>
            <a:off x="1978681" y="7176840"/>
            <a:ext cx="24481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>
                <a:latin typeface="경기천년제목VOTF Bold" panose="02020803020101020101" pitchFamily="18" charset="-127"/>
                <a:ea typeface="경기천년제목VOTF Bold" panose="02020803020101020101" pitchFamily="18" charset="-127"/>
              </a:defRPr>
            </a:lvl1pPr>
          </a:lstStyle>
          <a:p>
            <a:r>
              <a:rPr lang="ko-KR" altLang="en-US" dirty="0">
                <a:solidFill>
                  <a:srgbClr val="26266E"/>
                </a:solidFill>
              </a:rPr>
              <a:t>킨텍스 제</a:t>
            </a:r>
            <a:r>
              <a:rPr lang="en-US" altLang="ko-KR" dirty="0">
                <a:solidFill>
                  <a:srgbClr val="26266E"/>
                </a:solidFill>
              </a:rPr>
              <a:t>2</a:t>
            </a:r>
            <a:r>
              <a:rPr lang="ko-KR" altLang="en-US" dirty="0">
                <a:solidFill>
                  <a:srgbClr val="26266E"/>
                </a:solidFill>
              </a:rPr>
              <a:t>전시장 </a:t>
            </a:r>
            <a:r>
              <a:rPr lang="en-US" altLang="ko-KR" dirty="0">
                <a:solidFill>
                  <a:srgbClr val="26266E"/>
                </a:solidFill>
              </a:rPr>
              <a:t>6</a:t>
            </a:r>
            <a:r>
              <a:rPr lang="ko-KR" altLang="en-US" dirty="0">
                <a:solidFill>
                  <a:srgbClr val="26266E"/>
                </a:solidFill>
              </a:rPr>
              <a:t>홀</a:t>
            </a:r>
            <a:endParaRPr lang="en-US" altLang="ko-KR" dirty="0">
              <a:solidFill>
                <a:srgbClr val="26266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22C35-16DC-9410-3EDB-F958BAE663A1}"/>
              </a:ext>
            </a:extLst>
          </p:cNvPr>
          <p:cNvSpPr txBox="1"/>
          <p:nvPr/>
        </p:nvSpPr>
        <p:spPr>
          <a:xfrm>
            <a:off x="2252208" y="8047088"/>
            <a:ext cx="80021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26266E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defRPr>
            </a:lvl1pPr>
          </a:lstStyle>
          <a:p>
            <a:r>
              <a:rPr lang="ko-KR" altLang="en-US" sz="1600" dirty="0"/>
              <a:t>토크쇼</a:t>
            </a:r>
            <a:endParaRPr lang="en-US" altLang="ko-KR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D285F8-C85D-BC3B-8FE0-BB63827564FD}"/>
              </a:ext>
            </a:extLst>
          </p:cNvPr>
          <p:cNvSpPr txBox="1"/>
          <p:nvPr/>
        </p:nvSpPr>
        <p:spPr>
          <a:xfrm>
            <a:off x="2252208" y="8410639"/>
            <a:ext cx="20441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26266E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defRPr>
            </a:lvl1pPr>
          </a:lstStyle>
          <a:p>
            <a:r>
              <a:rPr lang="ko-KR" altLang="en-US" sz="1600" dirty="0"/>
              <a:t>사전 질문 </a:t>
            </a:r>
            <a:r>
              <a:rPr lang="en-US" altLang="ko-KR" sz="1600" dirty="0" err="1"/>
              <a:t>QnA</a:t>
            </a:r>
            <a:r>
              <a:rPr lang="en-US" altLang="ko-KR" sz="1600" dirty="0"/>
              <a:t> </a:t>
            </a:r>
            <a:r>
              <a:rPr lang="ko-KR" altLang="en-US" sz="1600" dirty="0"/>
              <a:t>세션</a:t>
            </a:r>
            <a:endParaRPr lang="en-US" altLang="ko-KR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28664D-9856-2A55-B3BB-E9C8732EDFF8}"/>
              </a:ext>
            </a:extLst>
          </p:cNvPr>
          <p:cNvSpPr txBox="1"/>
          <p:nvPr/>
        </p:nvSpPr>
        <p:spPr>
          <a:xfrm>
            <a:off x="1089722" y="9415535"/>
            <a:ext cx="5274201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26266E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defRPr>
            </a:lvl1pPr>
          </a:lstStyle>
          <a:p>
            <a:r>
              <a:rPr lang="en-US" altLang="ko-KR" sz="105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AI</a:t>
            </a:r>
            <a:r>
              <a:rPr lang="ko-KR" altLang="en-US" sz="1050" dirty="0" err="1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클래스룸</a:t>
            </a:r>
            <a:r>
              <a:rPr lang="ko-KR" altLang="en-US" sz="105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진행 및</a:t>
            </a:r>
            <a:r>
              <a:rPr lang="en-US" altLang="ko-KR" sz="105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105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운영은 경희대학교 데이터분석</a:t>
            </a:r>
            <a:r>
              <a:rPr lang="en-US" altLang="ko-KR" sz="105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/AI</a:t>
            </a:r>
            <a:r>
              <a:rPr lang="ko-KR" altLang="en-US" sz="105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동아리 </a:t>
            </a:r>
            <a:r>
              <a:rPr lang="en-US" altLang="ko-KR" sz="105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KHUDA</a:t>
            </a:r>
            <a:r>
              <a:rPr lang="ko-KR" altLang="en-US" sz="105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와 함께 합니다</a:t>
            </a:r>
            <a:r>
              <a:rPr lang="en-US" altLang="ko-KR" sz="1050" dirty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1050" dirty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AD6934-80B1-F6ED-EAA3-F5589C153305}"/>
              </a:ext>
            </a:extLst>
          </p:cNvPr>
          <p:cNvSpPr txBox="1"/>
          <p:nvPr/>
        </p:nvSpPr>
        <p:spPr>
          <a:xfrm>
            <a:off x="335382" y="619820"/>
            <a:ext cx="5731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'</a:t>
            </a:r>
            <a:r>
              <a:rPr lang="ko-KR" altLang="en-US" sz="1400" b="1" dirty="0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인공지능 </a:t>
            </a:r>
            <a:r>
              <a:rPr lang="en-US" altLang="ko-KR" sz="1400" b="1" dirty="0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: </a:t>
            </a:r>
            <a:r>
              <a:rPr lang="ko-KR" altLang="en-US" sz="1400" b="1" dirty="0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현대적 접근방식</a:t>
            </a:r>
            <a:r>
              <a:rPr lang="en-US" altLang="ko-KR" sz="1400" b="1" dirty="0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r>
              <a:rPr lang="ko-KR" altLang="en-US" sz="1400" b="1" dirty="0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의 저자 스튜어트 러셀</a:t>
            </a:r>
            <a:r>
              <a:rPr lang="en-US" altLang="ko-KR" sz="1400" b="1" dirty="0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r>
              <a:rPr lang="ko-KR" altLang="en-US" sz="1400" b="1" dirty="0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피터 </a:t>
            </a:r>
            <a:r>
              <a:rPr lang="ko-KR" altLang="en-US" sz="1400" b="1" dirty="0" err="1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노빅</a:t>
            </a:r>
            <a:r>
              <a:rPr lang="ko-KR" altLang="en-US" sz="1400" b="1" dirty="0">
                <a:solidFill>
                  <a:srgbClr val="1D1852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초청</a:t>
            </a:r>
            <a:endParaRPr lang="en-US" altLang="ko-KR" sz="1400" b="1" dirty="0">
              <a:solidFill>
                <a:srgbClr val="1D1852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A8FE6C1-E263-E4EA-87C9-08D66AC69366}"/>
              </a:ext>
            </a:extLst>
          </p:cNvPr>
          <p:cNvGrpSpPr/>
          <p:nvPr/>
        </p:nvGrpSpPr>
        <p:grpSpPr>
          <a:xfrm>
            <a:off x="238445" y="1793471"/>
            <a:ext cx="6052987" cy="666514"/>
            <a:chOff x="238445" y="1722627"/>
            <a:chExt cx="6052987" cy="618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F15642-CFCB-2356-D4EA-43F5B5AACE6B}"/>
                </a:ext>
              </a:extLst>
            </p:cNvPr>
            <p:cNvSpPr txBox="1"/>
            <p:nvPr/>
          </p:nvSpPr>
          <p:spPr>
            <a:xfrm>
              <a:off x="601216" y="1722627"/>
              <a:ext cx="4229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전 세계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1,500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개 이상의 대학에서 교재로 사용하는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20B616-55DF-863C-213C-5C0C2AFD0A28}"/>
                </a:ext>
              </a:extLst>
            </p:cNvPr>
            <p:cNvSpPr txBox="1"/>
            <p:nvPr/>
          </p:nvSpPr>
          <p:spPr>
            <a:xfrm>
              <a:off x="238445" y="2033818"/>
              <a:ext cx="60529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인공지능  바이블의 저자를 직접 만날 수 있는 기회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E3F3566-6233-4E8E-F3E7-C099E593C195}"/>
              </a:ext>
            </a:extLst>
          </p:cNvPr>
          <p:cNvSpPr txBox="1"/>
          <p:nvPr/>
        </p:nvSpPr>
        <p:spPr>
          <a:xfrm>
            <a:off x="1975381" y="5547548"/>
            <a:ext cx="3361818" cy="61555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[AI </a:t>
            </a:r>
            <a:r>
              <a:rPr lang="ko-KR" altLang="en-US" sz="1600" dirty="0" err="1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클래스룸</a:t>
            </a:r>
            <a:r>
              <a:rPr lang="en-US" altLang="ko-KR" sz="1600" dirty="0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]</a:t>
            </a:r>
          </a:p>
          <a:p>
            <a:r>
              <a:rPr lang="en-US" altLang="ko-KR" dirty="0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10</a:t>
            </a:r>
            <a:r>
              <a:rPr lang="ko-KR" altLang="en-US" dirty="0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월</a:t>
            </a:r>
            <a:r>
              <a:rPr lang="en-US" altLang="ko-KR" dirty="0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 24</a:t>
            </a:r>
            <a:r>
              <a:rPr lang="ko-KR" altLang="en-US" dirty="0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일 목요일 오후 </a:t>
            </a:r>
            <a:r>
              <a:rPr lang="en-US" altLang="ko-KR" dirty="0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14</a:t>
            </a:r>
            <a:r>
              <a:rPr lang="ko-KR" altLang="en-US" dirty="0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시 </a:t>
            </a:r>
            <a:r>
              <a:rPr lang="en-US" altLang="ko-KR" dirty="0">
                <a:solidFill>
                  <a:schemeClr val="accent2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rPr>
              <a:t>~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ECE4734-896E-2F25-0FAF-15EA06016CBC}"/>
              </a:ext>
            </a:extLst>
          </p:cNvPr>
          <p:cNvGrpSpPr/>
          <p:nvPr/>
        </p:nvGrpSpPr>
        <p:grpSpPr>
          <a:xfrm>
            <a:off x="953605" y="5444084"/>
            <a:ext cx="873994" cy="873994"/>
            <a:chOff x="7477219" y="5706244"/>
            <a:chExt cx="965760" cy="965760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62FCE6D0-772C-AE36-3868-CC6F8C1A297D}"/>
                </a:ext>
              </a:extLst>
            </p:cNvPr>
            <p:cNvGrpSpPr/>
            <p:nvPr/>
          </p:nvGrpSpPr>
          <p:grpSpPr>
            <a:xfrm>
              <a:off x="7477219" y="5706244"/>
              <a:ext cx="965760" cy="965760"/>
              <a:chOff x="8014234" y="5585047"/>
              <a:chExt cx="965760" cy="965760"/>
            </a:xfrm>
          </p:grpSpPr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70F601F0-18F9-0DA0-0CF7-A7135A87DF77}"/>
                  </a:ext>
                </a:extLst>
              </p:cNvPr>
              <p:cNvSpPr/>
              <p:nvPr/>
            </p:nvSpPr>
            <p:spPr>
              <a:xfrm>
                <a:off x="8014234" y="5585047"/>
                <a:ext cx="965760" cy="9657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C973CE90-2C55-30FB-6CFA-661176CDE4B3}"/>
                  </a:ext>
                </a:extLst>
              </p:cNvPr>
              <p:cNvSpPr/>
              <p:nvPr/>
            </p:nvSpPr>
            <p:spPr>
              <a:xfrm>
                <a:off x="8037625" y="5608438"/>
                <a:ext cx="918979" cy="918979"/>
              </a:xfrm>
              <a:prstGeom prst="ellipse">
                <a:avLst/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7B6D70-03F7-8FF7-594B-B487BBCE1EA6}"/>
                </a:ext>
              </a:extLst>
            </p:cNvPr>
            <p:cNvSpPr txBox="1"/>
            <p:nvPr/>
          </p:nvSpPr>
          <p:spPr>
            <a:xfrm>
              <a:off x="7636933" y="6004458"/>
              <a:ext cx="64633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경기천년제목VOTF Bold" panose="02020803020101020101" pitchFamily="18" charset="-127"/>
                  <a:ea typeface="경기천년제목VOTF Bold" panose="02020803020101020101" pitchFamily="18" charset="-127"/>
                </a:rPr>
                <a:t>일시</a:t>
              </a:r>
              <a:endParaRPr lang="en-US" altLang="ko-KR" dirty="0">
                <a:solidFill>
                  <a:schemeClr val="bg1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endParaRPr>
            </a:p>
          </p:txBody>
        </p:sp>
      </p:grpSp>
      <p:pic>
        <p:nvPicPr>
          <p:cNvPr id="43" name="그림 42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A7E61C8-121F-1182-3B20-DB91E55C033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73" y="141029"/>
            <a:ext cx="1189355" cy="478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id="{604E6959-E229-A801-C67D-FF46D95C1CD2}"/>
              </a:ext>
            </a:extLst>
          </p:cNvPr>
          <p:cNvGrpSpPr/>
          <p:nvPr/>
        </p:nvGrpSpPr>
        <p:grpSpPr>
          <a:xfrm>
            <a:off x="974773" y="6924509"/>
            <a:ext cx="873994" cy="873994"/>
            <a:chOff x="7477219" y="5706244"/>
            <a:chExt cx="965760" cy="965760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8DB77724-2686-95B8-CB65-54AA426210B4}"/>
                </a:ext>
              </a:extLst>
            </p:cNvPr>
            <p:cNvGrpSpPr/>
            <p:nvPr/>
          </p:nvGrpSpPr>
          <p:grpSpPr>
            <a:xfrm>
              <a:off x="7477219" y="5706244"/>
              <a:ext cx="965760" cy="965760"/>
              <a:chOff x="8014234" y="5585047"/>
              <a:chExt cx="965760" cy="965760"/>
            </a:xfrm>
          </p:grpSpPr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20C701-F9B7-1323-C956-FB3D86E9B959}"/>
                  </a:ext>
                </a:extLst>
              </p:cNvPr>
              <p:cNvSpPr/>
              <p:nvPr/>
            </p:nvSpPr>
            <p:spPr>
              <a:xfrm>
                <a:off x="8014234" y="5585047"/>
                <a:ext cx="965760" cy="9657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A0BBA982-C0B5-168B-E47D-F5070B69D639}"/>
                  </a:ext>
                </a:extLst>
              </p:cNvPr>
              <p:cNvSpPr/>
              <p:nvPr/>
            </p:nvSpPr>
            <p:spPr>
              <a:xfrm>
                <a:off x="8037625" y="5608438"/>
                <a:ext cx="918979" cy="91897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46A8DA-0D46-53E7-9829-396E02DA0435}"/>
                </a:ext>
              </a:extLst>
            </p:cNvPr>
            <p:cNvSpPr txBox="1"/>
            <p:nvPr/>
          </p:nvSpPr>
          <p:spPr>
            <a:xfrm>
              <a:off x="7603001" y="5985069"/>
              <a:ext cx="714194" cy="408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경기천년제목VOTF Bold" panose="02020803020101020101" pitchFamily="18" charset="-127"/>
                  <a:ea typeface="경기천년제목VOTF Bold" panose="02020803020101020101" pitchFamily="18" charset="-127"/>
                </a:rPr>
                <a:t>장소</a:t>
              </a:r>
              <a:endParaRPr lang="en-US" altLang="ko-KR" dirty="0">
                <a:solidFill>
                  <a:schemeClr val="bg1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D82C5CB4-B22A-FF91-4FA4-E5ADFBB66FB6}"/>
              </a:ext>
            </a:extLst>
          </p:cNvPr>
          <p:cNvGrpSpPr/>
          <p:nvPr/>
        </p:nvGrpSpPr>
        <p:grpSpPr>
          <a:xfrm>
            <a:off x="974773" y="8138476"/>
            <a:ext cx="873994" cy="873994"/>
            <a:chOff x="7477219" y="5706244"/>
            <a:chExt cx="965760" cy="965760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44D69251-393E-5B09-88AB-F8485FE151D5}"/>
                </a:ext>
              </a:extLst>
            </p:cNvPr>
            <p:cNvGrpSpPr/>
            <p:nvPr/>
          </p:nvGrpSpPr>
          <p:grpSpPr>
            <a:xfrm>
              <a:off x="7477219" y="5706244"/>
              <a:ext cx="965760" cy="965760"/>
              <a:chOff x="8014234" y="5585047"/>
              <a:chExt cx="965760" cy="965760"/>
            </a:xfrm>
          </p:grpSpPr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613CB8D1-4505-73AB-F813-5AB3DAE070F2}"/>
                  </a:ext>
                </a:extLst>
              </p:cNvPr>
              <p:cNvSpPr/>
              <p:nvPr/>
            </p:nvSpPr>
            <p:spPr>
              <a:xfrm>
                <a:off x="8014234" y="5585047"/>
                <a:ext cx="965760" cy="9657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A38EB1B1-2607-C9D9-A55B-8EB303C05202}"/>
                  </a:ext>
                </a:extLst>
              </p:cNvPr>
              <p:cNvSpPr/>
              <p:nvPr/>
            </p:nvSpPr>
            <p:spPr>
              <a:xfrm>
                <a:off x="8037625" y="5608438"/>
                <a:ext cx="918979" cy="91897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103B3D2-5B2F-DF6B-1BA0-E986C38124AD}"/>
                </a:ext>
              </a:extLst>
            </p:cNvPr>
            <p:cNvSpPr txBox="1"/>
            <p:nvPr/>
          </p:nvSpPr>
          <p:spPr>
            <a:xfrm>
              <a:off x="7603002" y="5832028"/>
              <a:ext cx="714193" cy="71419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경기천년제목VOTF Bold" panose="02020803020101020101" pitchFamily="18" charset="-127"/>
                  <a:ea typeface="경기천년제목VOTF Bold" panose="02020803020101020101" pitchFamily="18" charset="-127"/>
                </a:rPr>
                <a:t>프로</a:t>
              </a:r>
              <a:endParaRPr lang="en-US" altLang="ko-KR" dirty="0">
                <a:solidFill>
                  <a:schemeClr val="bg1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endParaRPr>
            </a:p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경기천년제목VOTF Bold" panose="02020803020101020101" pitchFamily="18" charset="-127"/>
                  <a:ea typeface="경기천년제목VOTF Bold" panose="02020803020101020101" pitchFamily="18" charset="-127"/>
                </a:rPr>
                <a:t>그램</a:t>
              </a:r>
              <a:endParaRPr lang="en-US" altLang="ko-KR" dirty="0">
                <a:solidFill>
                  <a:schemeClr val="bg1"/>
                </a:solidFill>
                <a:latin typeface="경기천년제목VOTF Bold" panose="02020803020101020101" pitchFamily="18" charset="-127"/>
                <a:ea typeface="경기천년제목VOTF Bold" panose="02020803020101020101" pitchFamily="18" charset="-127"/>
              </a:endParaRPr>
            </a:p>
          </p:txBody>
        </p:sp>
      </p:grpSp>
      <p:sp>
        <p:nvSpPr>
          <p:cNvPr id="63" name="타원 62">
            <a:extLst>
              <a:ext uri="{FF2B5EF4-FFF2-40B4-BE49-F238E27FC236}">
                <a16:creationId xmlns:a16="http://schemas.microsoft.com/office/drawing/2014/main" id="{9B5000CC-8C54-E7FA-2E67-57233BE47968}"/>
              </a:ext>
            </a:extLst>
          </p:cNvPr>
          <p:cNvSpPr/>
          <p:nvPr/>
        </p:nvSpPr>
        <p:spPr>
          <a:xfrm>
            <a:off x="2132211" y="8181036"/>
            <a:ext cx="70659" cy="70659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25" name="타원 1024">
            <a:extLst>
              <a:ext uri="{FF2B5EF4-FFF2-40B4-BE49-F238E27FC236}">
                <a16:creationId xmlns:a16="http://schemas.microsoft.com/office/drawing/2014/main" id="{D26BC823-D69E-95BA-A872-E18306B19A46}"/>
              </a:ext>
            </a:extLst>
          </p:cNvPr>
          <p:cNvSpPr/>
          <p:nvPr/>
        </p:nvSpPr>
        <p:spPr>
          <a:xfrm>
            <a:off x="2132211" y="8544587"/>
            <a:ext cx="70659" cy="70659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27" name="사각형: 둥근 모서리 1026">
            <a:extLst>
              <a:ext uri="{FF2B5EF4-FFF2-40B4-BE49-F238E27FC236}">
                <a16:creationId xmlns:a16="http://schemas.microsoft.com/office/drawing/2014/main" id="{C1AE752F-1BC9-7F4A-1A1C-8A08693865D7}"/>
              </a:ext>
            </a:extLst>
          </p:cNvPr>
          <p:cNvSpPr/>
          <p:nvPr/>
        </p:nvSpPr>
        <p:spPr>
          <a:xfrm>
            <a:off x="1983252" y="9028181"/>
            <a:ext cx="4160012" cy="1783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58048788-FBAE-9D8F-8F85-D4872FA0D6A5}"/>
              </a:ext>
            </a:extLst>
          </p:cNvPr>
          <p:cNvSpPr txBox="1"/>
          <p:nvPr/>
        </p:nvSpPr>
        <p:spPr>
          <a:xfrm>
            <a:off x="2091500" y="8920827"/>
            <a:ext cx="3655168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*AI </a:t>
            </a:r>
            <a:r>
              <a:rPr lang="ko-KR" altLang="en-US" sz="1100" dirty="0" err="1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클래스룸은</a:t>
            </a:r>
            <a:r>
              <a:rPr lang="ko-KR" altLang="en-US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 전체 영어로 진행됩니다</a:t>
            </a:r>
            <a:r>
              <a:rPr lang="en-US" altLang="ko-KR" sz="1100" dirty="0">
                <a:latin typeface="경기천년바탕OTF Regular" panose="02020503020101020101" pitchFamily="18" charset="-127"/>
                <a:ea typeface="경기천년바탕OTF Regular" panose="02020503020101020101" pitchFamily="18" charset="-127"/>
              </a:rPr>
              <a:t>. (English Only)</a:t>
            </a:r>
          </a:p>
        </p:txBody>
      </p:sp>
      <p:pic>
        <p:nvPicPr>
          <p:cNvPr id="3" name="그림 2" descr="그래픽, 원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95B0A0AB-299C-B11D-9E3A-F2E8BA2A5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" y="8977283"/>
            <a:ext cx="749217" cy="8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118</Words>
  <Application>Microsoft Office PowerPoint</Application>
  <PresentationFormat>A4 용지(210x297mm)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경기천년바탕OTF Regular</vt:lpstr>
      <vt:lpstr>경기천년제목 Light</vt:lpstr>
      <vt:lpstr>경기천년제목VOTF Bold</vt:lpstr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강나루</dc:creator>
  <cp:lastModifiedBy>User</cp:lastModifiedBy>
  <cp:revision>9</cp:revision>
  <cp:lastPrinted>2024-10-02T07:22:56Z</cp:lastPrinted>
  <dcterms:created xsi:type="dcterms:W3CDTF">2024-10-01T02:55:35Z</dcterms:created>
  <dcterms:modified xsi:type="dcterms:W3CDTF">2024-10-02T10:10:15Z</dcterms:modified>
</cp:coreProperties>
</file>