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notesMasterIdLst>
    <p:notesMasterId r:id="rId16"/>
  </p:notesMasterIdLst>
  <p:handoutMasterIdLst>
    <p:handoutMasterId r:id="rId17"/>
  </p:handoutMasterIdLst>
  <p:sldIdLst>
    <p:sldId id="262" r:id="rId2"/>
    <p:sldId id="259" r:id="rId3"/>
    <p:sldId id="263" r:id="rId4"/>
    <p:sldId id="260" r:id="rId5"/>
    <p:sldId id="264" r:id="rId6"/>
    <p:sldId id="266" r:id="rId7"/>
    <p:sldId id="261" r:id="rId8"/>
    <p:sldId id="267" r:id="rId9"/>
    <p:sldId id="257" r:id="rId10"/>
    <p:sldId id="270" r:id="rId11"/>
    <p:sldId id="268" r:id="rId12"/>
    <p:sldId id="269" r:id="rId13"/>
    <p:sldId id="273" r:id="rId14"/>
    <p:sldId id="272" r:id="rId15"/>
  </p:sldIdLst>
  <p:sldSz cx="9906000" cy="6858000" type="A4"/>
  <p:notesSz cx="9942513" cy="6761163"/>
  <p:embeddedFontLst>
    <p:embeddedFont>
      <p:font typeface="Rix모던고딕 B" panose="02020603020101020101" pitchFamily="18" charset="-127"/>
      <p:regular r:id="rId18"/>
    </p:embeddedFont>
    <p:embeddedFont>
      <p:font typeface="Rix모던고딕 EB" panose="02020603020101020101" pitchFamily="18" charset="-127"/>
      <p:regular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082" autoAdjust="0"/>
  </p:normalViewPr>
  <p:slideViewPr>
    <p:cSldViewPr>
      <p:cViewPr varScale="1">
        <p:scale>
          <a:sx n="98" d="100"/>
          <a:sy n="98" d="100"/>
        </p:scale>
        <p:origin x="1776" y="8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9506" cy="3384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30687" y="1"/>
            <a:ext cx="4309506" cy="3384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535D4-B0A9-4007-B778-996F85385D91}" type="datetimeFigureOut">
              <a:rPr lang="ko-KR" altLang="en-US" smtClean="0"/>
              <a:t>2026-02-13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21646"/>
            <a:ext cx="4309506" cy="3384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30687" y="6421646"/>
            <a:ext cx="4309506" cy="3384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D6C84-1BB6-41EE-AC71-E92DEBC3BB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0532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3245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08D20-A04D-4511-9271-1055074C1D67}" type="datetimeFigureOut">
              <a:rPr lang="ko-KR" altLang="en-US" smtClean="0"/>
              <a:t>2026-02-13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140075" y="506413"/>
            <a:ext cx="3662363" cy="253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3775" y="3211513"/>
            <a:ext cx="7954963" cy="30432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21438"/>
            <a:ext cx="4308475" cy="338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32450" y="6421438"/>
            <a:ext cx="4308475" cy="338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E0045-8AFB-4CD1-9E3F-4428F427CB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6123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E0045-8AFB-4CD1-9E3F-4428F427CB8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2653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E0045-8AFB-4CD1-9E3F-4428F427CB8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9274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E0045-8AFB-4CD1-9E3F-4428F427CB8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79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E0045-8AFB-4CD1-9E3F-4428F427CB8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2340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E0045-8AFB-4CD1-9E3F-4428F427CB8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127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40075" y="506413"/>
            <a:ext cx="3662363" cy="25368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E0045-8AFB-4CD1-9E3F-4428F427CB8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5309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40075" y="506413"/>
            <a:ext cx="3662363" cy="25368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E0045-8AFB-4CD1-9E3F-4428F427CB8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1694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40075" y="506413"/>
            <a:ext cx="3662363" cy="25368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E0045-8AFB-4CD1-9E3F-4428F427CB8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862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E0045-8AFB-4CD1-9E3F-4428F427CB8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1752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E0045-8AFB-4CD1-9E3F-4428F427CB8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7061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40075" y="506413"/>
            <a:ext cx="3662363" cy="25368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E0045-8AFB-4CD1-9E3F-4428F427CB8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0303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E0045-8AFB-4CD1-9E3F-4428F427CB8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929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E0045-8AFB-4CD1-9E3F-4428F427CB8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19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EAA3-05C6-40B0-A7E3-80F98F688AD1}" type="datetimeFigureOut">
              <a:rPr lang="ko-KR" altLang="en-US" smtClean="0"/>
              <a:t>2026-02-13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3CBD-359D-482A-82D0-2DED057E3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2386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EAA3-05C6-40B0-A7E3-80F98F688AD1}" type="datetimeFigureOut">
              <a:rPr lang="ko-KR" altLang="en-US" smtClean="0"/>
              <a:t>2026-02-13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3CBD-359D-482A-82D0-2DED057E3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5659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EAA3-05C6-40B0-A7E3-80F98F688AD1}" type="datetimeFigureOut">
              <a:rPr lang="ko-KR" altLang="en-US" smtClean="0"/>
              <a:t>2026-02-13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3CBD-359D-482A-82D0-2DED057E3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721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EAA3-05C6-40B0-A7E3-80F98F688AD1}" type="datetimeFigureOut">
              <a:rPr lang="ko-KR" altLang="en-US" smtClean="0"/>
              <a:t>2026-02-13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3CBD-359D-482A-82D0-2DED057E3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5479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EAA3-05C6-40B0-A7E3-80F98F688AD1}" type="datetimeFigureOut">
              <a:rPr lang="ko-KR" altLang="en-US" smtClean="0"/>
              <a:t>2026-02-13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3CBD-359D-482A-82D0-2DED057E3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812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EAA3-05C6-40B0-A7E3-80F98F688AD1}" type="datetimeFigureOut">
              <a:rPr lang="ko-KR" altLang="en-US" smtClean="0"/>
              <a:t>2026-02-13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3CBD-359D-482A-82D0-2DED057E3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364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EAA3-05C6-40B0-A7E3-80F98F688AD1}" type="datetimeFigureOut">
              <a:rPr lang="ko-KR" altLang="en-US" smtClean="0"/>
              <a:t>2026-02-13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3CBD-359D-482A-82D0-2DED057E3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389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EAA3-05C6-40B0-A7E3-80F98F688AD1}" type="datetimeFigureOut">
              <a:rPr lang="ko-KR" altLang="en-US" smtClean="0"/>
              <a:t>2026-02-13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3CBD-359D-482A-82D0-2DED057E3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389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EAA3-05C6-40B0-A7E3-80F98F688AD1}" type="datetimeFigureOut">
              <a:rPr lang="ko-KR" altLang="en-US" smtClean="0"/>
              <a:t>2026-02-13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3CBD-359D-482A-82D0-2DED057E3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060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EAA3-05C6-40B0-A7E3-80F98F688AD1}" type="datetimeFigureOut">
              <a:rPr lang="ko-KR" altLang="en-US" smtClean="0"/>
              <a:t>2026-02-13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3CBD-359D-482A-82D0-2DED057E3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8457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EAA3-05C6-40B0-A7E3-80F98F688AD1}" type="datetimeFigureOut">
              <a:rPr lang="ko-KR" altLang="en-US" smtClean="0"/>
              <a:t>2026-02-13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3CBD-359D-482A-82D0-2DED057E3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457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EEAA3-05C6-40B0-A7E3-80F98F688AD1}" type="datetimeFigureOut">
              <a:rPr lang="ko-KR" altLang="en-US" smtClean="0"/>
              <a:t>2026-02-13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33CBD-359D-482A-82D0-2DED057E3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349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3" y="0"/>
            <a:ext cx="9923303" cy="685690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/>
          <a:stretch/>
        </p:blipFill>
        <p:spPr>
          <a:xfrm>
            <a:off x="-8570" y="-25134"/>
            <a:ext cx="6534223" cy="36150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367116"/>
            <a:ext cx="9906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500" spc="-300" dirty="0">
                <a:latin typeface="Rix모던고딕 EB" pitchFamily="18" charset="-127"/>
                <a:ea typeface="Rix모던고딕 EB" pitchFamily="18" charset="-127"/>
              </a:rPr>
              <a:t>신입생  수강신청  방법  안내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153119512" descr="EMB00000bbc12d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16" y="5085184"/>
            <a:ext cx="3090342" cy="69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그룹 4"/>
          <p:cNvGrpSpPr/>
          <p:nvPr/>
        </p:nvGrpSpPr>
        <p:grpSpPr>
          <a:xfrm>
            <a:off x="1299642" y="1710333"/>
            <a:ext cx="2808312" cy="584775"/>
            <a:chOff x="1352600" y="1276932"/>
            <a:chExt cx="2808312" cy="584775"/>
          </a:xfrm>
        </p:grpSpPr>
        <p:sp>
          <p:nvSpPr>
            <p:cNvPr id="11" name="AutoShape 55"/>
            <p:cNvSpPr>
              <a:spLocks noChangeArrowheads="1"/>
            </p:cNvSpPr>
            <p:nvPr/>
          </p:nvSpPr>
          <p:spPr bwMode="auto">
            <a:xfrm>
              <a:off x="1352600" y="1284150"/>
              <a:ext cx="2808312" cy="574951"/>
            </a:xfrm>
            <a:prstGeom prst="roundRect">
              <a:avLst>
                <a:gd name="adj" fmla="val 50000"/>
              </a:avLst>
            </a:prstGeom>
            <a:solidFill>
              <a:srgbClr val="1766E7"/>
            </a:solidFill>
            <a:ln w="12700" algn="ctr">
              <a:solidFill>
                <a:srgbClr val="1766E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tabLst>
                  <a:tab pos="914400" algn="l"/>
                  <a:tab pos="7315200" algn="r"/>
                </a:tabLst>
              </a:pPr>
              <a:endParaRPr lang="ko-KR" altLang="en-US" sz="1100" dirty="0">
                <a:solidFill>
                  <a:schemeClr val="bg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405558" y="1276932"/>
              <a:ext cx="2695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R" sz="3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atin typeface="Rix모던고딕 B" panose="02020603020101020101" pitchFamily="18" charset="-127"/>
                  <a:ea typeface="Rix모던고딕 B" panose="02020603020101020101" pitchFamily="18" charset="-127"/>
                </a:rPr>
                <a:t>2026</a:t>
              </a:r>
              <a:r>
                <a:rPr kumimoji="1" lang="ko-KR" altLang="en-US" sz="3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atin typeface="Rix모던고딕 B" panose="02020603020101020101" pitchFamily="18" charset="-127"/>
                  <a:ea typeface="Rix모던고딕 B" panose="02020603020101020101" pitchFamily="18" charset="-127"/>
                </a:rPr>
                <a:t>학년도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501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836712"/>
            <a:ext cx="9904413" cy="6082580"/>
            <a:chOff x="-407" y="802804"/>
            <a:chExt cx="9904413" cy="6082580"/>
          </a:xfrm>
        </p:grpSpPr>
        <p:grpSp>
          <p:nvGrpSpPr>
            <p:cNvPr id="15" name="그룹 14"/>
            <p:cNvGrpSpPr/>
            <p:nvPr/>
          </p:nvGrpSpPr>
          <p:grpSpPr>
            <a:xfrm>
              <a:off x="-407" y="802804"/>
              <a:ext cx="9904413" cy="4196135"/>
              <a:chOff x="0" y="822992"/>
              <a:chExt cx="9904413" cy="4196135"/>
            </a:xfrm>
          </p:grpSpPr>
          <p:pic>
            <p:nvPicPr>
              <p:cNvPr id="17" name="그림 1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65"/>
              <a:stretch/>
            </p:blipFill>
            <p:spPr>
              <a:xfrm flipH="1">
                <a:off x="1963516" y="822992"/>
                <a:ext cx="7940897" cy="4069746"/>
              </a:xfrm>
              <a:prstGeom prst="rect">
                <a:avLst/>
              </a:prstGeom>
            </p:spPr>
          </p:pic>
          <p:pic>
            <p:nvPicPr>
              <p:cNvPr id="18" name="그림 17"/>
              <p:cNvPicPr>
                <a:picLocks noChangeAspect="1"/>
              </p:cNvPicPr>
              <p:nvPr/>
            </p:nvPicPr>
            <p:blipFill rotWithShape="1">
              <a:blip r:embed="rId4">
                <a:grayscl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032"/>
              <a:stretch/>
            </p:blipFill>
            <p:spPr>
              <a:xfrm flipH="1">
                <a:off x="0" y="837054"/>
                <a:ext cx="6306439" cy="4182073"/>
              </a:xfrm>
              <a:prstGeom prst="rect">
                <a:avLst/>
              </a:prstGeom>
            </p:spPr>
          </p:pic>
        </p:grpSp>
        <p:pic>
          <p:nvPicPr>
            <p:cNvPr id="19" name="Picture 2" descr="C:\Users\hp\Desktop\그림1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1" b="10417"/>
            <a:stretch/>
          </p:blipFill>
          <p:spPr bwMode="auto">
            <a:xfrm>
              <a:off x="24714" y="5301208"/>
              <a:ext cx="9855390" cy="1584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2" t="62733" r="7996" b="9435"/>
            <a:stretch/>
          </p:blipFill>
          <p:spPr>
            <a:xfrm flipH="1">
              <a:off x="6076512" y="4598922"/>
              <a:ext cx="3803592" cy="1170338"/>
            </a:xfrm>
            <a:prstGeom prst="rect">
              <a:avLst/>
            </a:prstGeom>
          </p:spPr>
        </p:pic>
        <p:pic>
          <p:nvPicPr>
            <p:cNvPr id="22" name="Picture 142" descr="C3-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48566" y="5459708"/>
              <a:ext cx="1362333" cy="446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387346"/>
              </p:ext>
            </p:extLst>
          </p:nvPr>
        </p:nvGraphicFramePr>
        <p:xfrm>
          <a:off x="560512" y="1734925"/>
          <a:ext cx="8856984" cy="3541276"/>
        </p:xfrm>
        <a:graphic>
          <a:graphicData uri="http://schemas.openxmlformats.org/drawingml/2006/table">
            <a:tbl>
              <a:tblPr/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365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68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과 정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과 목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 점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비 고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087">
                <a:tc rowSpan="6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교      양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기초교양필수과목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11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 인간학</a:t>
                      </a:r>
                      <a:r>
                        <a:rPr kumimoji="1" lang="en-US" altLang="ko-KR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1(2), </a:t>
                      </a: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인간학</a:t>
                      </a:r>
                      <a:r>
                        <a:rPr kumimoji="1" lang="en-US" altLang="ko-KR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2(2), </a:t>
                      </a: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그리스도교사상과문화</a:t>
                      </a:r>
                      <a:r>
                        <a:rPr kumimoji="1" lang="en-US" altLang="ko-KR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(2), </a:t>
                      </a: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사랑나누기</a:t>
                      </a:r>
                      <a:r>
                        <a:rPr kumimoji="1" lang="en-US" altLang="ko-KR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(2), </a:t>
                      </a:r>
                    </a:p>
                    <a:p>
                      <a:pPr marL="0" marR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 </a:t>
                      </a:r>
                      <a:r>
                        <a:rPr kumimoji="1" lang="ko-KR" altLang="en-US" sz="1200" kern="1200" spc="-5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키스톤디자인</a:t>
                      </a:r>
                      <a:r>
                        <a:rPr kumimoji="1" lang="en-US" altLang="ko-KR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(3)</a:t>
                      </a:r>
                      <a:endParaRPr kumimoji="1" lang="ko-KR" altLang="en-US" sz="12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중핵교양선택 필수과목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spc="-70" dirty="0">
                          <a:ln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18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kern="1200" spc="-70" dirty="0">
                          <a:ln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   I-DESIGN(3),</a:t>
                      </a:r>
                      <a:r>
                        <a:rPr lang="en-US" altLang="ko-KR" sz="1300" b="1" kern="1200" spc="-70" baseline="0" dirty="0">
                          <a:ln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 Career DESIGN(3) </a:t>
                      </a:r>
                      <a:r>
                        <a:rPr lang="ko-KR" altLang="en-US" sz="1300" b="1" kern="1200" spc="-70" baseline="0" dirty="0">
                          <a:ln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필수이수 </a:t>
                      </a:r>
                      <a:r>
                        <a:rPr lang="en-US" altLang="ko-KR" sz="1600" b="1" kern="1200" spc="-70" baseline="0" dirty="0">
                          <a:ln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+  </a:t>
                      </a:r>
                      <a:r>
                        <a:rPr lang="en-US" altLang="ko-KR" sz="1300" b="1" kern="1200" spc="-70" dirty="0">
                          <a:ln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4</a:t>
                      </a:r>
                      <a:r>
                        <a:rPr lang="ko-KR" altLang="en-US" sz="1300" b="1" kern="1200" spc="-70" dirty="0">
                          <a:ln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개 각 영역에서  </a:t>
                      </a:r>
                      <a:r>
                        <a:rPr lang="en-US" altLang="ko-KR" sz="1300" b="1" kern="1200" spc="-70" dirty="0">
                          <a:ln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3</a:t>
                      </a:r>
                      <a:r>
                        <a:rPr lang="ko-KR" altLang="en-US" sz="1300" b="1" kern="1200" spc="-70" dirty="0">
                          <a:ln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학점이상 필수 이수</a:t>
                      </a:r>
                      <a:r>
                        <a:rPr kumimoji="1" lang="en-US" altLang="ko-KR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</a:t>
                      </a:r>
                      <a:r>
                        <a:rPr kumimoji="1" lang="ko-KR" altLang="en-US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인문</a:t>
                      </a:r>
                      <a:r>
                        <a:rPr kumimoji="1" lang="en-US" altLang="ko-KR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·</a:t>
                      </a:r>
                      <a:r>
                        <a:rPr kumimoji="1" lang="ko-KR" altLang="en-US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사회</a:t>
                      </a:r>
                      <a:r>
                        <a:rPr kumimoji="1" lang="en-US" altLang="ko-KR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</a:t>
                      </a:r>
                      <a:r>
                        <a:rPr kumimoji="1" lang="ko-KR" altLang="en-US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자연</a:t>
                      </a:r>
                      <a:r>
                        <a:rPr kumimoji="1" lang="en-US" altLang="ko-KR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·</a:t>
                      </a:r>
                      <a:r>
                        <a:rPr kumimoji="1" lang="ko-KR" altLang="en-US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과학</a:t>
                      </a:r>
                      <a:r>
                        <a:rPr kumimoji="1" lang="en-US" altLang="ko-KR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</a:t>
                      </a:r>
                      <a:r>
                        <a:rPr kumimoji="1" lang="ko-KR" altLang="en-US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휴먼</a:t>
                      </a:r>
                      <a:r>
                        <a:rPr kumimoji="1" lang="en-US" altLang="ko-KR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·</a:t>
                      </a:r>
                      <a:r>
                        <a:rPr kumimoji="1" lang="ko-KR" altLang="en-US" sz="1200" b="0" kern="1200" spc="-50" dirty="0" err="1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테크</a:t>
                      </a:r>
                      <a:r>
                        <a:rPr kumimoji="1" lang="en-US" altLang="ko-KR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</a:t>
                      </a:r>
                      <a:r>
                        <a:rPr kumimoji="1" lang="ko-KR" altLang="en-US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글로벌</a:t>
                      </a:r>
                      <a:r>
                        <a:rPr lang="en-US" altLang="ko-KR" sz="1200" b="0" kern="1200" spc="-70" dirty="0">
                          <a:ln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·</a:t>
                      </a:r>
                      <a:r>
                        <a:rPr kumimoji="1" lang="ko-KR" altLang="en-US" sz="1200" b="0" kern="1200" spc="-50" dirty="0">
                          <a:ln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외국어</a:t>
                      </a:r>
                      <a:r>
                        <a:rPr kumimoji="1" lang="en-US" altLang="ko-KR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)</a:t>
                      </a:r>
                      <a:endParaRPr kumimoji="1" lang="ko-KR" altLang="en-US" sz="1200" b="0" kern="1200" spc="-50" dirty="0">
                        <a:solidFill>
                          <a:schemeClr val="tx1"/>
                        </a:soli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5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교양</a:t>
                      </a:r>
                      <a:endParaRPr kumimoji="1" lang="en-US" altLang="ko-KR" sz="12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선택 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자유선택 교양과목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0-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 1. [</a:t>
                      </a:r>
                      <a:r>
                        <a:rPr kumimoji="1" lang="ko-KR" altLang="en-US" sz="1200" b="1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교양선택</a:t>
                      </a:r>
                      <a:r>
                        <a:rPr kumimoji="1" lang="en-US" altLang="ko-KR" sz="1200" b="1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]</a:t>
                      </a:r>
                      <a:r>
                        <a:rPr kumimoji="1" lang="ko-KR" altLang="en-US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에서 </a:t>
                      </a:r>
                      <a:r>
                        <a:rPr kumimoji="1" lang="en-US" altLang="ko-KR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10</a:t>
                      </a:r>
                      <a:r>
                        <a:rPr kumimoji="1" lang="ko-KR" altLang="en-US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 이상  필수 이수</a:t>
                      </a:r>
                      <a:endParaRPr kumimoji="1" lang="en-US" altLang="ko-KR" sz="1200" b="1" kern="1200" spc="-50" baseline="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 2. </a:t>
                      </a:r>
                      <a:r>
                        <a:rPr kumimoji="1" lang="ko-KR" altLang="en-US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전공탐색 과목</a:t>
                      </a:r>
                      <a:r>
                        <a:rPr kumimoji="1" lang="en-US" altLang="ko-KR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: ‘Self-making </a:t>
                      </a:r>
                      <a:r>
                        <a:rPr kumimoji="1" lang="ko-KR" altLang="en-US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전공탐색</a:t>
                      </a:r>
                      <a:r>
                        <a:rPr kumimoji="1" lang="en-US" altLang="ko-KR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’(1</a:t>
                      </a:r>
                      <a:r>
                        <a:rPr kumimoji="1" lang="ko-KR" altLang="en-US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  <a:r>
                        <a:rPr kumimoji="1" lang="en-US" altLang="ko-KR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/</a:t>
                      </a:r>
                      <a:r>
                        <a:rPr kumimoji="1" lang="ko-KR" altLang="en-US" sz="1200" b="1" kern="1200" spc="-50" baseline="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자교</a:t>
                      </a:r>
                      <a:r>
                        <a:rPr kumimoji="1" lang="en-US" altLang="ko-KR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 3. </a:t>
                      </a:r>
                      <a:r>
                        <a:rPr kumimoji="1" lang="ko-KR" altLang="en-US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중핵교양선택 필수에서 이수의무를 초과한 학점과 소속학과</a:t>
                      </a:r>
                      <a:r>
                        <a:rPr kumimoji="1" lang="en-US" altLang="ko-KR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</a:t>
                      </a:r>
                      <a:r>
                        <a:rPr kumimoji="1" lang="ko-KR" altLang="en-US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복수전공 포함</a:t>
                      </a:r>
                      <a:r>
                        <a:rPr kumimoji="1" lang="en-US" altLang="ko-KR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)</a:t>
                      </a:r>
                      <a:r>
                        <a:rPr kumimoji="1" lang="ko-KR" altLang="en-US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의 전공기초 선수</a:t>
                      </a:r>
                      <a:r>
                        <a:rPr kumimoji="1" lang="en-US" altLang="ko-KR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</a:t>
                      </a:r>
                      <a:r>
                        <a:rPr kumimoji="1" lang="ko-KR" altLang="en-US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필수</a:t>
                      </a:r>
                      <a:r>
                        <a:rPr kumimoji="1" lang="en-US" altLang="ko-KR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) </a:t>
                      </a:r>
                      <a:r>
                        <a:rPr kumimoji="1" lang="ko-KR" altLang="en-US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교과목도 </a:t>
                      </a:r>
                      <a:r>
                        <a:rPr kumimoji="1" lang="en-US" altLang="ko-KR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‘</a:t>
                      </a:r>
                      <a:r>
                        <a:rPr kumimoji="1" lang="ko-KR" altLang="en-US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교양선택</a:t>
                      </a:r>
                      <a:r>
                        <a:rPr kumimoji="1" lang="en-US" altLang="ko-KR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’ 10</a:t>
                      </a:r>
                      <a:r>
                        <a:rPr kumimoji="1" lang="ko-KR" altLang="en-US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학점에 포함하여 인정</a:t>
                      </a:r>
                      <a:endParaRPr kumimoji="1" lang="en-US" altLang="ko-KR" sz="1200" b="1" kern="1200" spc="-50" baseline="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200" b="1" kern="1200" spc="-50" baseline="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 </a:t>
                      </a:r>
                      <a:r>
                        <a:rPr kumimoji="1" lang="ko-KR" altLang="en-US" sz="1200" b="0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전공입문 과목과 관련된 사항은 추후 결정예정</a:t>
                      </a:r>
                      <a:endParaRPr kumimoji="1" lang="ko-KR" altLang="en-US" sz="1200" b="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5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2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전공탐색 과목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0-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2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5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2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전공입문 과목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0-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2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38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2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사랑나누기</a:t>
                      </a:r>
                      <a:r>
                        <a:rPr kumimoji="1" lang="en-US" altLang="ko-KR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+(</a:t>
                      </a: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선택</a:t>
                      </a:r>
                      <a:endParaRPr kumimoji="1" lang="en-US" altLang="ko-KR" sz="12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사회봉사</a:t>
                      </a:r>
                      <a:r>
                        <a:rPr kumimoji="1" lang="en-US" altLang="ko-KR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) </a:t>
                      </a: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과목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0-6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2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735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전 공 기 초 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전공기초과목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6-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70" dirty="0">
                          <a:ln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   학문영역별  일정 학점 이수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Diffused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68920" r="53944" b="30479"/>
          <a:stretch/>
        </p:blipFill>
        <p:spPr bwMode="auto">
          <a:xfrm>
            <a:off x="0" y="692696"/>
            <a:ext cx="10215682" cy="14401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직선 연결선 9"/>
          <p:cNvCxnSpPr>
            <a:stCxn id="11" idx="3"/>
          </p:cNvCxnSpPr>
          <p:nvPr/>
        </p:nvCxnSpPr>
        <p:spPr>
          <a:xfrm flipV="1">
            <a:off x="2516542" y="1299047"/>
            <a:ext cx="7043383" cy="516"/>
          </a:xfrm>
          <a:prstGeom prst="line">
            <a:avLst/>
          </a:prstGeom>
          <a:ln>
            <a:solidFill>
              <a:srgbClr val="028DBE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3"/>
          <p:cNvSpPr>
            <a:spLocks noChangeArrowheads="1"/>
          </p:cNvSpPr>
          <p:nvPr/>
        </p:nvSpPr>
        <p:spPr bwMode="auto">
          <a:xfrm>
            <a:off x="542925" y="1114897"/>
            <a:ext cx="1973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1800" dirty="0">
                <a:latin typeface="Rix모던고딕 EB" pitchFamily="18" charset="-127"/>
                <a:ea typeface="Rix모던고딕 EB" pitchFamily="18" charset="-127"/>
              </a:rPr>
              <a:t> 교양교과과정 개요</a:t>
            </a:r>
          </a:p>
        </p:txBody>
      </p:sp>
      <p:grpSp>
        <p:nvGrpSpPr>
          <p:cNvPr id="12" name="그룹 4"/>
          <p:cNvGrpSpPr>
            <a:grpSpLocks/>
          </p:cNvGrpSpPr>
          <p:nvPr/>
        </p:nvGrpSpPr>
        <p:grpSpPr bwMode="auto">
          <a:xfrm>
            <a:off x="350838" y="1229197"/>
            <a:ext cx="277812" cy="139700"/>
            <a:chOff x="-951771" y="1803851"/>
            <a:chExt cx="278620" cy="139250"/>
          </a:xfrm>
        </p:grpSpPr>
        <p:sp>
          <p:nvSpPr>
            <p:cNvPr id="13" name="L 도형 12"/>
            <p:cNvSpPr/>
            <p:nvPr/>
          </p:nvSpPr>
          <p:spPr>
            <a:xfrm rot="13500000">
              <a:off x="-952139" y="1804219"/>
              <a:ext cx="139250" cy="138514"/>
            </a:xfrm>
            <a:prstGeom prst="corne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4" name="L 도형 13"/>
            <p:cNvSpPr/>
            <p:nvPr/>
          </p:nvSpPr>
          <p:spPr>
            <a:xfrm rot="13500000">
              <a:off x="-812033" y="1804219"/>
              <a:ext cx="139250" cy="138514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0490" y="154967"/>
            <a:ext cx="532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200" spc="-300" dirty="0">
                <a:latin typeface="Rix모던고딕 EB" pitchFamily="18" charset="-127"/>
                <a:ea typeface="Rix모던고딕 EB" pitchFamily="18" charset="-127"/>
              </a:rPr>
              <a:t>6.  </a:t>
            </a:r>
            <a:r>
              <a:rPr kumimoji="1" lang="ko-KR" altLang="en-US" sz="3200" spc="-300" dirty="0">
                <a:latin typeface="Rix모던고딕 EB" pitchFamily="18" charset="-127"/>
                <a:ea typeface="Rix모던고딕 EB" pitchFamily="18" charset="-127"/>
              </a:rPr>
              <a:t>교양교육과정  안내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559594" y="5459708"/>
            <a:ext cx="921136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* 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 특수교육과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약학과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글로벌경영대학은 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[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교양선택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] 10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학점 이수 의무 면제</a:t>
            </a:r>
            <a:endParaRPr lang="en-US" altLang="ko-KR" sz="1200" dirty="0"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** 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글로벌경영대학 신입생의 경우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, I-DESIGN, Career-Design 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이수 의무 면제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. 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나머지  중핵 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4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개 영역에서 각 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3</a:t>
            </a:r>
            <a:r>
              <a:rPr lang="ko-KR" altLang="en-US" sz="1200" dirty="0" err="1">
                <a:latin typeface="Rix모던고딕 B" panose="02020603020101020101" pitchFamily="18" charset="-127"/>
                <a:ea typeface="Rix모던고딕 B" panose="02020603020101020101" pitchFamily="18" charset="-127"/>
              </a:rPr>
              <a:t>학점씩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 총 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12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학점 이수</a:t>
            </a:r>
            <a:endParaRPr lang="en-US" altLang="ko-KR" sz="1200" dirty="0"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r>
              <a:rPr lang="en-US" altLang="ko-KR" sz="1200" dirty="0">
                <a:ea typeface="Rix모던고딕 B" panose="02020603020101020101" pitchFamily="18" charset="-127"/>
              </a:rPr>
              <a:t>*** </a:t>
            </a:r>
            <a:r>
              <a:rPr lang="ko-KR" altLang="en-US" sz="1200" dirty="0">
                <a:ea typeface="Rix모던고딕 B" panose="02020603020101020101" pitchFamily="18" charset="-127"/>
              </a:rPr>
              <a:t>약학과</a:t>
            </a:r>
            <a:r>
              <a:rPr lang="en-US" altLang="ko-KR" sz="1200" dirty="0">
                <a:ea typeface="Rix모던고딕 B" panose="02020603020101020101" pitchFamily="18" charset="-127"/>
              </a:rPr>
              <a:t>, </a:t>
            </a:r>
            <a:r>
              <a:rPr lang="ko-KR" altLang="en-US" sz="1200" dirty="0">
                <a:ea typeface="Rix모던고딕 B" panose="02020603020101020101" pitchFamily="18" charset="-127"/>
              </a:rPr>
              <a:t>특수교육과</a:t>
            </a:r>
            <a:r>
              <a:rPr lang="en-US" altLang="ko-KR" sz="1200" dirty="0">
                <a:ea typeface="Rix모던고딕 B" panose="02020603020101020101" pitchFamily="18" charset="-127"/>
              </a:rPr>
              <a:t>, </a:t>
            </a:r>
            <a:r>
              <a:rPr lang="ko-KR" altLang="en-US" sz="1200" dirty="0">
                <a:ea typeface="Rix모던고딕 B" panose="02020603020101020101" pitchFamily="18" charset="-127"/>
              </a:rPr>
              <a:t>음악과 신입생의 경우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, I-DESIGN, Career-Design 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이수 의무 면제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 나머지 중핵 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4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개 영역에서 각 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3</a:t>
            </a:r>
            <a:r>
              <a:rPr lang="ko-KR" altLang="en-US" sz="1200" dirty="0" err="1">
                <a:latin typeface="Rix모던고딕 B" panose="02020603020101020101" pitchFamily="18" charset="-127"/>
                <a:ea typeface="Rix모던고딕 B" panose="02020603020101020101" pitchFamily="18" charset="-127"/>
              </a:rPr>
              <a:t>학점씩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endParaRPr lang="en-US" altLang="ko-KR" sz="1200" dirty="0"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 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총 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18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학점 이수</a:t>
            </a:r>
            <a:endParaRPr lang="en-US" altLang="ko-KR" sz="1200" dirty="0"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r>
              <a:rPr lang="en-US" altLang="ko-KR" sz="1200" dirty="0">
                <a:ea typeface="Rix모던고딕 B" panose="02020603020101020101" pitchFamily="18" charset="-127"/>
              </a:rPr>
              <a:t>****</a:t>
            </a:r>
            <a:r>
              <a:rPr lang="ko-KR" altLang="en-US" sz="1200" dirty="0">
                <a:ea typeface="Rix모던고딕 B" panose="02020603020101020101" pitchFamily="18" charset="-127"/>
              </a:rPr>
              <a:t>글로벌경영학과</a:t>
            </a:r>
            <a:r>
              <a:rPr lang="en-US" altLang="ko-KR" sz="1200" dirty="0">
                <a:ea typeface="Rix모던고딕 B" panose="02020603020101020101" pitchFamily="18" charset="-127"/>
              </a:rPr>
              <a:t>, </a:t>
            </a:r>
            <a:r>
              <a:rPr lang="ko-KR" altLang="en-US" sz="1200" dirty="0">
                <a:ea typeface="Rix모던고딕 B" panose="02020603020101020101" pitchFamily="18" charset="-127"/>
              </a:rPr>
              <a:t>성악과</a:t>
            </a:r>
            <a:r>
              <a:rPr lang="en-US" altLang="ko-KR" sz="1200" dirty="0">
                <a:ea typeface="Rix모던고딕 B" panose="02020603020101020101" pitchFamily="18" charset="-127"/>
              </a:rPr>
              <a:t>, </a:t>
            </a:r>
            <a:r>
              <a:rPr lang="ko-KR" altLang="en-US" sz="1200" dirty="0">
                <a:ea typeface="Rix모던고딕 B" panose="02020603020101020101" pitchFamily="18" charset="-127"/>
              </a:rPr>
              <a:t>한국어문화학과</a:t>
            </a:r>
            <a:r>
              <a:rPr lang="en-US" altLang="ko-KR" sz="1200" dirty="0">
                <a:ea typeface="Rix모던고딕 B" panose="02020603020101020101" pitchFamily="18" charset="-127"/>
              </a:rPr>
              <a:t>, </a:t>
            </a:r>
            <a:r>
              <a:rPr lang="ko-KR" altLang="en-US" sz="1200" dirty="0">
                <a:ea typeface="Rix모던고딕 B" panose="02020603020101020101" pitchFamily="18" charset="-127"/>
              </a:rPr>
              <a:t>예술미디어융합학과를 포함해 외국인 유학생의 경우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, I-DESIGN, Career-Design 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이수 </a:t>
            </a:r>
            <a:endParaRPr lang="en-US" altLang="ko-KR" sz="1200" dirty="0"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 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의무 면제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중핵영역에 관계없이 총 </a:t>
            </a:r>
            <a:r>
              <a:rPr lang="en-US" altLang="ko-KR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18</a:t>
            </a:r>
            <a:r>
              <a:rPr lang="ko-KR" altLang="en-US" sz="12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학점 이수</a:t>
            </a:r>
            <a:endParaRPr lang="ko-KR" altLang="en-US" sz="1200" dirty="0"/>
          </a:p>
          <a:p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106550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-407" y="802804"/>
            <a:ext cx="9904413" cy="6082580"/>
            <a:chOff x="-407" y="802804"/>
            <a:chExt cx="9904413" cy="6082580"/>
          </a:xfrm>
        </p:grpSpPr>
        <p:grpSp>
          <p:nvGrpSpPr>
            <p:cNvPr id="15" name="그룹 14"/>
            <p:cNvGrpSpPr/>
            <p:nvPr/>
          </p:nvGrpSpPr>
          <p:grpSpPr>
            <a:xfrm>
              <a:off x="-407" y="802804"/>
              <a:ext cx="9904413" cy="4196135"/>
              <a:chOff x="0" y="822992"/>
              <a:chExt cx="9904413" cy="4196135"/>
            </a:xfrm>
          </p:grpSpPr>
          <p:pic>
            <p:nvPicPr>
              <p:cNvPr id="19" name="그림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65"/>
              <a:stretch/>
            </p:blipFill>
            <p:spPr>
              <a:xfrm flipH="1">
                <a:off x="1963516" y="822992"/>
                <a:ext cx="7940897" cy="4069746"/>
              </a:xfrm>
              <a:prstGeom prst="rect">
                <a:avLst/>
              </a:prstGeom>
            </p:spPr>
          </p:pic>
          <p:pic>
            <p:nvPicPr>
              <p:cNvPr id="20" name="그림 19"/>
              <p:cNvPicPr>
                <a:picLocks noChangeAspect="1"/>
              </p:cNvPicPr>
              <p:nvPr/>
            </p:nvPicPr>
            <p:blipFill rotWithShape="1">
              <a:blip r:embed="rId4">
                <a:grayscl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032"/>
              <a:stretch/>
            </p:blipFill>
            <p:spPr>
              <a:xfrm flipH="1">
                <a:off x="0" y="837054"/>
                <a:ext cx="6306439" cy="4182073"/>
              </a:xfrm>
              <a:prstGeom prst="rect">
                <a:avLst/>
              </a:prstGeom>
            </p:spPr>
          </p:pic>
        </p:grpSp>
        <p:pic>
          <p:nvPicPr>
            <p:cNvPr id="16" name="Picture 2" descr="C:\Users\hp\Desktop\그림1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1" b="10417"/>
            <a:stretch/>
          </p:blipFill>
          <p:spPr bwMode="auto">
            <a:xfrm>
              <a:off x="24714" y="5301208"/>
              <a:ext cx="9855390" cy="1584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Diffused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68920" r="53944" b="30479"/>
          <a:stretch/>
        </p:blipFill>
        <p:spPr bwMode="auto">
          <a:xfrm>
            <a:off x="0" y="692696"/>
            <a:ext cx="10215682" cy="14401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081932"/>
              </p:ext>
            </p:extLst>
          </p:nvPr>
        </p:nvGraphicFramePr>
        <p:xfrm>
          <a:off x="704528" y="1746079"/>
          <a:ext cx="8496943" cy="4203201"/>
        </p:xfrm>
        <a:graphic>
          <a:graphicData uri="http://schemas.openxmlformats.org/drawingml/2006/table">
            <a:tbl>
              <a:tblPr/>
              <a:tblGrid>
                <a:gridCol w="1343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4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7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3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92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41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64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42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54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84424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학년</a:t>
                      </a:r>
                      <a:r>
                        <a:rPr lang="en-US" altLang="ko-KR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/</a:t>
                      </a: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학기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학과</a:t>
                      </a:r>
                      <a:r>
                        <a:rPr lang="en-US" altLang="ko-KR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부</a:t>
                      </a:r>
                      <a:r>
                        <a:rPr lang="en-US" altLang="ko-KR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)</a:t>
                      </a:r>
                      <a:endParaRPr lang="ko-KR" altLang="en-US" sz="1200" kern="1200" dirty="0">
                        <a:solidFill>
                          <a:schemeClr val="bg1"/>
                        </a:soli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</a:t>
                      </a: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학년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학년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3</a:t>
                      </a: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학년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4</a:t>
                      </a:r>
                      <a:r>
                        <a:rPr lang="ko-KR" altLang="en-US" sz="1200" kern="120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학년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계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2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</a:t>
                      </a: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학기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학기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</a:t>
                      </a: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학기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학기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</a:t>
                      </a: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학기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학기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730"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국어국문학과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철학과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국사학과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영어영문학부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중국언어문화학과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일어일본문화학과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프랑스어문화학과</a:t>
                      </a:r>
                    </a:p>
                  </a:txBody>
                  <a:tcPr marL="11093" marR="11093" marT="28123" marB="281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인간학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1(2)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인간학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2(2)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그리스도교사상과문화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(2)</a:t>
                      </a:r>
                      <a:endParaRPr kumimoji="1" lang="ko-KR" altLang="en-US" sz="11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키스톤디자인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(3)</a:t>
                      </a:r>
                      <a:endParaRPr kumimoji="1" lang="ko-KR" altLang="en-US" sz="11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  <a:endParaRPr kumimoji="1" lang="ko-KR" altLang="en-US" sz="11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사랑나누기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(2)</a:t>
                      </a:r>
                      <a:endParaRPr kumimoji="1" lang="en-US" sz="11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11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7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1100" kern="1200" spc="-5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3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  <a:endParaRPr kumimoji="1" lang="en-US" sz="11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4730"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음악과</a:t>
                      </a:r>
                    </a:p>
                  </a:txBody>
                  <a:tcPr marL="11093" marR="11093" marT="28123" marB="281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인간학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1(2)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인간학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2(2)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키스톤디자인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(3)</a:t>
                      </a:r>
                      <a:endParaRPr kumimoji="1" lang="ko-KR" altLang="en-US" sz="11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그리스도교사상과문화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(2)</a:t>
                      </a:r>
                      <a:endParaRPr kumimoji="1" lang="ko-KR" altLang="en-US" sz="11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사랑나누기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(2)</a:t>
                      </a:r>
                      <a:endParaRPr kumimoji="1" lang="ko-KR" altLang="en-US" sz="11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11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7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3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  <a:endParaRPr kumimoji="1" lang="en-US" sz="11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4730"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사회복지학과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심리학과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사회학과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특수교육과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경영학과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회계학과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국제학부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법학과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경제학과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행정학과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아동학과</a:t>
                      </a:r>
                    </a:p>
                  </a:txBody>
                  <a:tcPr marL="11093" marR="11093" marT="28123" marB="281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인간학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1(2)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인간학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2(2)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키스톤디자인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(3)</a:t>
                      </a:r>
                      <a:endParaRPr kumimoji="1" lang="ko-KR" altLang="en-US" sz="11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그리스도교사상과문화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(2)</a:t>
                      </a:r>
                      <a:endParaRPr kumimoji="1" lang="ko-KR" altLang="en-US" sz="11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사랑나누기</a:t>
                      </a: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(2)</a:t>
                      </a:r>
                      <a:endParaRPr kumimoji="1" lang="ko-KR" altLang="en-US" sz="11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11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7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1100" kern="1200" spc="-5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  <a:endParaRPr kumimoji="1" lang="ko-KR" altLang="en-US" sz="11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3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  <a:endParaRPr kumimoji="1" lang="en-US" sz="11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21088" y="156845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8" name="직선 연결선 7"/>
          <p:cNvCxnSpPr>
            <a:stCxn id="9" idx="3"/>
          </p:cNvCxnSpPr>
          <p:nvPr/>
        </p:nvCxnSpPr>
        <p:spPr>
          <a:xfrm flipV="1">
            <a:off x="3582540" y="1299047"/>
            <a:ext cx="5977385" cy="516"/>
          </a:xfrm>
          <a:prstGeom prst="line">
            <a:avLst/>
          </a:prstGeom>
          <a:ln>
            <a:solidFill>
              <a:srgbClr val="028DBE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3"/>
          <p:cNvSpPr>
            <a:spLocks noChangeArrowheads="1"/>
          </p:cNvSpPr>
          <p:nvPr/>
        </p:nvSpPr>
        <p:spPr bwMode="auto">
          <a:xfrm>
            <a:off x="542925" y="1114897"/>
            <a:ext cx="30396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1800" dirty="0">
                <a:latin typeface="Rix모던고딕 EB" pitchFamily="18" charset="-127"/>
                <a:ea typeface="Rix모던고딕 EB" pitchFamily="18" charset="-127"/>
              </a:rPr>
              <a:t> </a:t>
            </a:r>
            <a:r>
              <a:rPr lang="ko-KR" altLang="en-US" dirty="0">
                <a:latin typeface="Rix모던고딕 EB" pitchFamily="18" charset="-127"/>
                <a:ea typeface="Rix모던고딕 EB" pitchFamily="18" charset="-127"/>
              </a:rPr>
              <a:t>기초교양</a:t>
            </a:r>
            <a:r>
              <a:rPr lang="ko-KR" altLang="en-US" sz="1800" dirty="0">
                <a:latin typeface="Rix모던고딕 EB" pitchFamily="18" charset="-127"/>
                <a:ea typeface="Rix모던고딕 EB" pitchFamily="18" charset="-127"/>
              </a:rPr>
              <a:t>필수</a:t>
            </a:r>
            <a:r>
              <a:rPr lang="en-US" altLang="ko-KR" dirty="0">
                <a:latin typeface="Rix모던고딕 EB" pitchFamily="18" charset="-127"/>
                <a:ea typeface="Rix모던고딕 EB" pitchFamily="18" charset="-127"/>
              </a:rPr>
              <a:t> </a:t>
            </a:r>
            <a:r>
              <a:rPr lang="ko-KR" altLang="en-US" sz="1800" dirty="0">
                <a:latin typeface="Rix모던고딕 EB" pitchFamily="18" charset="-127"/>
                <a:ea typeface="Rix모던고딕 EB" pitchFamily="18" charset="-127"/>
              </a:rPr>
              <a:t>교과목 이수</a:t>
            </a:r>
          </a:p>
        </p:txBody>
      </p:sp>
      <p:grpSp>
        <p:nvGrpSpPr>
          <p:cNvPr id="10" name="그룹 4"/>
          <p:cNvGrpSpPr>
            <a:grpSpLocks/>
          </p:cNvGrpSpPr>
          <p:nvPr/>
        </p:nvGrpSpPr>
        <p:grpSpPr bwMode="auto">
          <a:xfrm>
            <a:off x="350838" y="1229197"/>
            <a:ext cx="277812" cy="139700"/>
            <a:chOff x="-951771" y="1803851"/>
            <a:chExt cx="278620" cy="139250"/>
          </a:xfrm>
        </p:grpSpPr>
        <p:sp>
          <p:nvSpPr>
            <p:cNvPr id="11" name="L 도형 10"/>
            <p:cNvSpPr/>
            <p:nvPr/>
          </p:nvSpPr>
          <p:spPr>
            <a:xfrm rot="13500000">
              <a:off x="-952139" y="1804219"/>
              <a:ext cx="139250" cy="138514"/>
            </a:xfrm>
            <a:prstGeom prst="corne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2" name="L 도형 11"/>
            <p:cNvSpPr/>
            <p:nvPr/>
          </p:nvSpPr>
          <p:spPr>
            <a:xfrm rot="13500000">
              <a:off x="-812033" y="1804219"/>
              <a:ext cx="139250" cy="138514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0490" y="154967"/>
            <a:ext cx="532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200" spc="-300" dirty="0">
                <a:latin typeface="Rix모던고딕 EB" pitchFamily="18" charset="-127"/>
                <a:ea typeface="Rix모던고딕 EB" pitchFamily="18" charset="-127"/>
              </a:rPr>
              <a:t>6.  </a:t>
            </a:r>
            <a:r>
              <a:rPr kumimoji="1" lang="ko-KR" altLang="en-US" sz="3200" spc="-300" dirty="0">
                <a:latin typeface="Rix모던고딕 EB" pitchFamily="18" charset="-127"/>
                <a:ea typeface="Rix모던고딕 EB" pitchFamily="18" charset="-127"/>
              </a:rPr>
              <a:t>교양교육과정  안내</a:t>
            </a:r>
          </a:p>
        </p:txBody>
      </p:sp>
    </p:spTree>
    <p:extLst>
      <p:ext uri="{BB962C8B-B14F-4D97-AF65-F5344CB8AC3E}">
        <p14:creationId xmlns:p14="http://schemas.microsoft.com/office/powerpoint/2010/main" val="302570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-407" y="802804"/>
            <a:ext cx="9904413" cy="6082580"/>
            <a:chOff x="-407" y="802804"/>
            <a:chExt cx="9904413" cy="6082580"/>
          </a:xfrm>
        </p:grpSpPr>
        <p:grpSp>
          <p:nvGrpSpPr>
            <p:cNvPr id="15" name="그룹 14"/>
            <p:cNvGrpSpPr/>
            <p:nvPr/>
          </p:nvGrpSpPr>
          <p:grpSpPr>
            <a:xfrm>
              <a:off x="-407" y="802804"/>
              <a:ext cx="9904413" cy="4196135"/>
              <a:chOff x="0" y="822992"/>
              <a:chExt cx="9904413" cy="4196135"/>
            </a:xfrm>
          </p:grpSpPr>
          <p:pic>
            <p:nvPicPr>
              <p:cNvPr id="17" name="그림 1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65"/>
              <a:stretch/>
            </p:blipFill>
            <p:spPr>
              <a:xfrm flipH="1">
                <a:off x="1963516" y="822992"/>
                <a:ext cx="7940897" cy="4069746"/>
              </a:xfrm>
              <a:prstGeom prst="rect">
                <a:avLst/>
              </a:prstGeom>
            </p:spPr>
          </p:pic>
          <p:pic>
            <p:nvPicPr>
              <p:cNvPr id="18" name="그림 17"/>
              <p:cNvPicPr>
                <a:picLocks noChangeAspect="1"/>
              </p:cNvPicPr>
              <p:nvPr/>
            </p:nvPicPr>
            <p:blipFill rotWithShape="1">
              <a:blip r:embed="rId4">
                <a:grayscl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032"/>
              <a:stretch/>
            </p:blipFill>
            <p:spPr>
              <a:xfrm flipH="1">
                <a:off x="0" y="837054"/>
                <a:ext cx="6306439" cy="4182073"/>
              </a:xfrm>
              <a:prstGeom prst="rect">
                <a:avLst/>
              </a:prstGeom>
            </p:spPr>
          </p:pic>
        </p:grpSp>
        <p:pic>
          <p:nvPicPr>
            <p:cNvPr id="16" name="Picture 2" descr="C:\Users\hp\Desktop\그림1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1" b="10417"/>
            <a:stretch/>
          </p:blipFill>
          <p:spPr bwMode="auto">
            <a:xfrm>
              <a:off x="24714" y="5301208"/>
              <a:ext cx="9855390" cy="1584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Diffused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68920" r="53944" b="30479"/>
          <a:stretch/>
        </p:blipFill>
        <p:spPr bwMode="auto">
          <a:xfrm>
            <a:off x="0" y="692696"/>
            <a:ext cx="10215682" cy="14401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449120"/>
              </p:ext>
            </p:extLst>
          </p:nvPr>
        </p:nvGraphicFramePr>
        <p:xfrm>
          <a:off x="696058" y="1483713"/>
          <a:ext cx="8496946" cy="4729631"/>
        </p:xfrm>
        <a:graphic>
          <a:graphicData uri="http://schemas.openxmlformats.org/drawingml/2006/table">
            <a:tbl>
              <a:tblPr/>
              <a:tblGrid>
                <a:gridCol w="1343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8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3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13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9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64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42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54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3384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학년</a:t>
                      </a:r>
                      <a:r>
                        <a:rPr lang="en-US" altLang="ko-KR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/</a:t>
                      </a:r>
                      <a:r>
                        <a:rPr lang="ko-KR" altLang="en-US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학기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학과</a:t>
                      </a:r>
                      <a:r>
                        <a:rPr lang="en-US" altLang="ko-KR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</a:t>
                      </a:r>
                      <a:r>
                        <a:rPr lang="ko-KR" altLang="en-US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부</a:t>
                      </a:r>
                      <a:r>
                        <a:rPr lang="en-US" altLang="ko-KR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bg1"/>
                        </a:soli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</a:t>
                      </a:r>
                      <a:r>
                        <a:rPr lang="ko-KR" altLang="en-US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학년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lang="ko-KR" altLang="en-US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학년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3</a:t>
                      </a:r>
                      <a:r>
                        <a:rPr lang="ko-KR" altLang="en-US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학년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4</a:t>
                      </a:r>
                      <a:r>
                        <a:rPr lang="ko-KR" altLang="en-US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학년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계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8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</a:t>
                      </a:r>
                      <a:r>
                        <a:rPr lang="ko-KR" altLang="en-US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학기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lang="ko-KR" altLang="en-US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학기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</a:t>
                      </a:r>
                      <a:r>
                        <a:rPr lang="ko-KR" altLang="en-US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학기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lang="ko-KR" altLang="en-US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학기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</a:t>
                      </a:r>
                      <a:r>
                        <a:rPr lang="ko-KR" altLang="en-US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학기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lang="ko-KR" altLang="en-US" sz="9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학기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849"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화학과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수학과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물리학과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컴퓨터정보공학부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미디어기술콘덴츠학과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정보통신전자공학부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생명공학과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에너지환경공학과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바이오메디컬화학공학과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의생명과학과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인공지능학과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데이터사이언스학과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바이오메디컬소프트</a:t>
                      </a:r>
                      <a:endParaRPr kumimoji="1" lang="en-US" altLang="ko-KR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웨어학과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kern="1200" spc="-5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바이오로직스공학부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.AI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의공학과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약학과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통합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6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년제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)</a:t>
                      </a:r>
                      <a:endParaRPr kumimoji="1" lang="ko-KR" alt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인간학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1(2)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인간학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2(2)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그리스도교사상과문화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(2)</a:t>
                      </a:r>
                      <a:endParaRPr kumimoji="1" lang="ko-KR" alt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키스톤디자인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(3)</a:t>
                      </a:r>
                      <a:endParaRPr kumimoji="1" lang="ko-KR" alt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  <a:endParaRPr kumimoji="1" lang="ko-KR" alt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사랑나누기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(2)</a:t>
                      </a:r>
                      <a:endParaRPr kumimoji="1" 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11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48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kern="1200" spc="-5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3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  <a:endParaRPr kumimoji="1" 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682"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공간디자인〮소비자학과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의류학과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아동학과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식품영양학과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인간학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1(2)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인간학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2(2)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키스톤디자인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(3)</a:t>
                      </a:r>
                      <a:endParaRPr kumimoji="1" lang="ko-KR" alt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그리스도교사상과문화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(2)</a:t>
                      </a:r>
                      <a:endParaRPr kumimoji="1" lang="ko-KR" alt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사랑나누기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(2)</a:t>
                      </a:r>
                      <a:endParaRPr kumimoji="1" lang="ko-KR" alt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11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5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3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  <a:endParaRPr kumimoji="1" 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6230"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글로벌경영대학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인간학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1(2)</a:t>
                      </a:r>
                      <a:endParaRPr kumimoji="1" lang="ko-KR" alt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인간학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2(2)</a:t>
                      </a:r>
                      <a:endParaRPr kumimoji="1" lang="ko-KR" alt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그리스도교사상과문화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(2)</a:t>
                      </a:r>
                      <a:endParaRPr kumimoji="1" lang="ko-KR" alt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키스톤디자인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(3)</a:t>
                      </a:r>
                      <a:endParaRPr kumimoji="1" lang="ko-KR" alt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  <a:endParaRPr kumimoji="1" lang="ko-KR" alt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9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411">
                <a:tc vMerge="1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1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3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-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610"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글로벌경영학과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성악과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한국어문화학과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,   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예술미디어융합학과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인간학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1(2)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인간학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2(2)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키스톤디자인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(3)</a:t>
                      </a:r>
                      <a:endParaRPr kumimoji="1" lang="ko-KR" alt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그리스도교사상과문화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(2)</a:t>
                      </a:r>
                      <a:endParaRPr kumimoji="1" lang="ko-KR" alt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사랑나누기</a:t>
                      </a: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(2)</a:t>
                      </a:r>
                      <a:endParaRPr kumimoji="1" lang="ko-KR" alt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11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668597"/>
                  </a:ext>
                </a:extLst>
              </a:tr>
              <a:tr h="2478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3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</a:t>
                      </a:r>
                      <a:endParaRPr kumimoji="1" 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marL="11093" marR="11093" marT="28123" marB="2812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9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1093" marR="11093" marT="28123" marB="28123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568811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21088" y="156845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8" name="직선 연결선 7"/>
          <p:cNvCxnSpPr>
            <a:stCxn id="9" idx="3"/>
          </p:cNvCxnSpPr>
          <p:nvPr/>
        </p:nvCxnSpPr>
        <p:spPr>
          <a:xfrm flipV="1">
            <a:off x="3269954" y="1299047"/>
            <a:ext cx="6289971" cy="516"/>
          </a:xfrm>
          <a:prstGeom prst="line">
            <a:avLst/>
          </a:prstGeom>
          <a:ln>
            <a:solidFill>
              <a:srgbClr val="028DBE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3"/>
          <p:cNvSpPr>
            <a:spLocks noChangeArrowheads="1"/>
          </p:cNvSpPr>
          <p:nvPr/>
        </p:nvSpPr>
        <p:spPr bwMode="auto">
          <a:xfrm>
            <a:off x="542925" y="1114897"/>
            <a:ext cx="27270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1800" dirty="0">
                <a:latin typeface="Rix모던고딕 EB" pitchFamily="18" charset="-127"/>
                <a:ea typeface="Rix모던고딕 EB" pitchFamily="18" charset="-127"/>
              </a:rPr>
              <a:t> 기초교양필수</a:t>
            </a:r>
            <a:r>
              <a:rPr lang="en-US" altLang="ko-KR" dirty="0">
                <a:latin typeface="Rix모던고딕 EB" pitchFamily="18" charset="-127"/>
                <a:ea typeface="Rix모던고딕 EB" pitchFamily="18" charset="-127"/>
              </a:rPr>
              <a:t> </a:t>
            </a:r>
            <a:r>
              <a:rPr lang="ko-KR" altLang="en-US" sz="1800" dirty="0">
                <a:latin typeface="Rix모던고딕 EB" pitchFamily="18" charset="-127"/>
                <a:ea typeface="Rix모던고딕 EB" pitchFamily="18" charset="-127"/>
              </a:rPr>
              <a:t>과목 이수</a:t>
            </a:r>
          </a:p>
        </p:txBody>
      </p:sp>
      <p:grpSp>
        <p:nvGrpSpPr>
          <p:cNvPr id="10" name="그룹 4"/>
          <p:cNvGrpSpPr>
            <a:grpSpLocks/>
          </p:cNvGrpSpPr>
          <p:nvPr/>
        </p:nvGrpSpPr>
        <p:grpSpPr bwMode="auto">
          <a:xfrm>
            <a:off x="350838" y="1229197"/>
            <a:ext cx="277812" cy="139700"/>
            <a:chOff x="-951771" y="1803851"/>
            <a:chExt cx="278620" cy="139250"/>
          </a:xfrm>
        </p:grpSpPr>
        <p:sp>
          <p:nvSpPr>
            <p:cNvPr id="11" name="L 도형 10"/>
            <p:cNvSpPr/>
            <p:nvPr/>
          </p:nvSpPr>
          <p:spPr>
            <a:xfrm rot="13500000">
              <a:off x="-952139" y="1804219"/>
              <a:ext cx="139250" cy="138514"/>
            </a:xfrm>
            <a:prstGeom prst="corne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2" name="L 도형 11"/>
            <p:cNvSpPr/>
            <p:nvPr/>
          </p:nvSpPr>
          <p:spPr>
            <a:xfrm rot="13500000">
              <a:off x="-812033" y="1804219"/>
              <a:ext cx="139250" cy="138514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0490" y="154967"/>
            <a:ext cx="532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200" spc="-300" dirty="0">
                <a:latin typeface="Rix모던고딕 EB" pitchFamily="18" charset="-127"/>
                <a:ea typeface="Rix모던고딕 EB" pitchFamily="18" charset="-127"/>
              </a:rPr>
              <a:t>6.  </a:t>
            </a:r>
            <a:r>
              <a:rPr kumimoji="1" lang="ko-KR" altLang="en-US" sz="3200" spc="-300" dirty="0">
                <a:latin typeface="Rix모던고딕 EB" pitchFamily="18" charset="-127"/>
                <a:ea typeface="Rix모던고딕 EB" pitchFamily="18" charset="-127"/>
              </a:rPr>
              <a:t>교양교육과정  안내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712996" y="6165304"/>
            <a:ext cx="848847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kumimoji="1" lang="ko-KR" altLang="en-US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* 글로벌경영대학의 경우 ‘핵심취업전략</a:t>
            </a:r>
            <a:r>
              <a:rPr kumimoji="1" lang="en-US" altLang="ko-KR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(1</a:t>
            </a:r>
            <a:r>
              <a:rPr kumimoji="1" lang="ko-KR" altLang="en-US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학점</a:t>
            </a:r>
            <a:r>
              <a:rPr kumimoji="1" lang="en-US" altLang="ko-KR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/</a:t>
            </a:r>
            <a:r>
              <a:rPr kumimoji="1" lang="ko-KR" altLang="en-US" sz="900" kern="0" dirty="0" err="1">
                <a:latin typeface="Rix모던고딕 B" panose="02020603020101020101" pitchFamily="18" charset="-127"/>
                <a:ea typeface="Rix모던고딕 B" panose="02020603020101020101" pitchFamily="18" charset="-127"/>
              </a:rPr>
              <a:t>자교</a:t>
            </a:r>
            <a:r>
              <a:rPr kumimoji="1" lang="en-US" altLang="ko-KR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)’ </a:t>
            </a:r>
            <a:r>
              <a:rPr kumimoji="1" lang="ko-KR" altLang="en-US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필수 이수</a:t>
            </a:r>
          </a:p>
          <a:p>
            <a:pPr fontAlgn="base"/>
            <a:r>
              <a:rPr kumimoji="1" lang="ko-KR" altLang="en-US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** 자유전공학부</a:t>
            </a:r>
            <a:r>
              <a:rPr kumimoji="1" lang="en-US" altLang="ko-KR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  <a:r>
              <a:rPr kumimoji="1" lang="ko-KR" altLang="en-US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인문사회계열</a:t>
            </a:r>
            <a:r>
              <a:rPr kumimoji="1" lang="en-US" altLang="ko-KR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  <a:r>
              <a:rPr kumimoji="1" lang="ko-KR" altLang="en-US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자연공학계열의 경우 </a:t>
            </a:r>
            <a:r>
              <a:rPr kumimoji="1" lang="en-US" altLang="ko-KR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1</a:t>
            </a:r>
            <a:r>
              <a:rPr kumimoji="1" lang="ko-KR" altLang="en-US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학년 기초교양필수과목</a:t>
            </a:r>
            <a:r>
              <a:rPr kumimoji="1" lang="en-US" altLang="ko-KR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(</a:t>
            </a:r>
            <a:r>
              <a:rPr kumimoji="1" lang="ko-KR" altLang="en-US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인간학</a:t>
            </a:r>
            <a:r>
              <a:rPr kumimoji="1" lang="en-US" altLang="ko-KR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1,2) </a:t>
            </a:r>
            <a:r>
              <a:rPr kumimoji="1" lang="ko-KR" altLang="en-US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이수</a:t>
            </a:r>
            <a:r>
              <a:rPr kumimoji="1" lang="en-US" altLang="ko-KR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. 2</a:t>
            </a:r>
            <a:r>
              <a:rPr kumimoji="1" lang="ko-KR" altLang="en-US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학년도 전공 확정 후 해당계열 이수기준에 따라 그리스도교사상 과문화</a:t>
            </a:r>
            <a:r>
              <a:rPr kumimoji="1" lang="en-US" altLang="ko-KR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  <a:r>
              <a:rPr kumimoji="1" lang="ko-KR" altLang="en-US" sz="900" kern="0" dirty="0" err="1">
                <a:latin typeface="Rix모던고딕 B" panose="02020603020101020101" pitchFamily="18" charset="-127"/>
                <a:ea typeface="Rix모던고딕 B" panose="02020603020101020101" pitchFamily="18" charset="-127"/>
              </a:rPr>
              <a:t>키스톤디자인</a:t>
            </a:r>
            <a:r>
              <a:rPr kumimoji="1" lang="en-US" altLang="ko-KR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  <a:r>
              <a:rPr kumimoji="1" lang="ko-KR" altLang="en-US" sz="900" kern="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사랑나누기 이수 </a:t>
            </a:r>
          </a:p>
        </p:txBody>
      </p:sp>
    </p:spTree>
    <p:extLst>
      <p:ext uri="{BB962C8B-B14F-4D97-AF65-F5344CB8AC3E}">
        <p14:creationId xmlns:p14="http://schemas.microsoft.com/office/powerpoint/2010/main" val="348515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68920" r="53944" b="30479"/>
          <a:stretch/>
        </p:blipFill>
        <p:spPr bwMode="auto">
          <a:xfrm>
            <a:off x="0" y="692696"/>
            <a:ext cx="10215682" cy="14401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직선 연결선 9"/>
          <p:cNvCxnSpPr>
            <a:stCxn id="11" idx="3"/>
          </p:cNvCxnSpPr>
          <p:nvPr/>
        </p:nvCxnSpPr>
        <p:spPr>
          <a:xfrm flipV="1">
            <a:off x="3949627" y="1299047"/>
            <a:ext cx="5610298" cy="516"/>
          </a:xfrm>
          <a:prstGeom prst="line">
            <a:avLst/>
          </a:prstGeom>
          <a:ln>
            <a:solidFill>
              <a:srgbClr val="028DBE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3"/>
          <p:cNvSpPr>
            <a:spLocks noChangeArrowheads="1"/>
          </p:cNvSpPr>
          <p:nvPr/>
        </p:nvSpPr>
        <p:spPr bwMode="auto">
          <a:xfrm>
            <a:off x="542925" y="1114897"/>
            <a:ext cx="34067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1800" dirty="0">
                <a:latin typeface="Rix모던고딕 EB" pitchFamily="18" charset="-127"/>
                <a:ea typeface="Rix모던고딕 EB" pitchFamily="18" charset="-127"/>
              </a:rPr>
              <a:t> 중핵교양선택 필수 영역 이수 안내</a:t>
            </a:r>
          </a:p>
        </p:txBody>
      </p:sp>
      <p:grpSp>
        <p:nvGrpSpPr>
          <p:cNvPr id="12" name="그룹 4"/>
          <p:cNvGrpSpPr>
            <a:grpSpLocks/>
          </p:cNvGrpSpPr>
          <p:nvPr/>
        </p:nvGrpSpPr>
        <p:grpSpPr bwMode="auto">
          <a:xfrm>
            <a:off x="350838" y="1229197"/>
            <a:ext cx="277812" cy="139700"/>
            <a:chOff x="-951771" y="1803851"/>
            <a:chExt cx="278620" cy="139250"/>
          </a:xfrm>
        </p:grpSpPr>
        <p:sp>
          <p:nvSpPr>
            <p:cNvPr id="13" name="L 도형 12"/>
            <p:cNvSpPr/>
            <p:nvPr/>
          </p:nvSpPr>
          <p:spPr>
            <a:xfrm rot="13500000">
              <a:off x="-952139" y="1804219"/>
              <a:ext cx="139250" cy="138514"/>
            </a:xfrm>
            <a:prstGeom prst="corne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4" name="L 도형 13"/>
            <p:cNvSpPr/>
            <p:nvPr/>
          </p:nvSpPr>
          <p:spPr>
            <a:xfrm rot="13500000">
              <a:off x="-812033" y="1804219"/>
              <a:ext cx="139250" cy="138514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0490" y="154967"/>
            <a:ext cx="532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200" spc="-300" dirty="0">
                <a:latin typeface="Rix모던고딕 EB" pitchFamily="18" charset="-127"/>
                <a:ea typeface="Rix모던고딕 EB" pitchFamily="18" charset="-127"/>
              </a:rPr>
              <a:t>6.  </a:t>
            </a:r>
            <a:r>
              <a:rPr kumimoji="1" lang="ko-KR" altLang="en-US" sz="3200" spc="-300" dirty="0">
                <a:latin typeface="Rix모던고딕 EB" pitchFamily="18" charset="-127"/>
                <a:ea typeface="Rix모던고딕 EB" pitchFamily="18" charset="-127"/>
              </a:rPr>
              <a:t>교양교육과정  안내</a:t>
            </a:r>
          </a:p>
        </p:txBody>
      </p:sp>
      <p:graphicFrame>
        <p:nvGraphicFramePr>
          <p:cNvPr id="33" name="표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898220"/>
              </p:ext>
            </p:extLst>
          </p:nvPr>
        </p:nvGraphicFramePr>
        <p:xfrm>
          <a:off x="657816" y="1650325"/>
          <a:ext cx="8856984" cy="3256501"/>
        </p:xfrm>
        <a:graphic>
          <a:graphicData uri="http://schemas.openxmlformats.org/drawingml/2006/table">
            <a:tbl>
              <a:tblPr/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85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과 정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영역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교과목 및 이수 기준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비고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951">
                <a:tc rowSpan="6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중핵교양선택 필수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2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디자인 영역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I-DESIGN(3)</a:t>
                      </a:r>
                      <a:r>
                        <a:rPr kumimoji="1" lang="en-US" sz="1200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</a:t>
                      </a:r>
                      <a:r>
                        <a:rPr kumimoji="1" lang="ko-KR" altLang="en-US" sz="1200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필수이수</a:t>
                      </a:r>
                      <a:endParaRPr kumimoji="1" lang="en-US" sz="12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 </a:t>
                      </a:r>
                      <a:endParaRPr kumimoji="1" lang="ko-KR" altLang="en-US" sz="12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Career</a:t>
                      </a:r>
                      <a:r>
                        <a:rPr kumimoji="1" lang="en-US" sz="1200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DESING(3) </a:t>
                      </a:r>
                      <a:r>
                        <a:rPr kumimoji="1" lang="ko-KR" altLang="en-US" sz="1200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필수이수</a:t>
                      </a:r>
                      <a:endParaRPr kumimoji="1" lang="en-US" sz="12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5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인문사회 영역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3</a:t>
                      </a:r>
                      <a:r>
                        <a:rPr kumimoji="1" lang="ko-KR" altLang="en-US" sz="1200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 이상 필수 이수</a:t>
                      </a:r>
                      <a:endParaRPr lang="en-US" sz="1200" kern="1200" spc="-70" dirty="0">
                        <a:ln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 </a:t>
                      </a:r>
                      <a:r>
                        <a:rPr kumimoji="1" lang="ko-KR" altLang="en-US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편성된 영역별 </a:t>
                      </a:r>
                      <a:r>
                        <a:rPr kumimoji="1" lang="ko-KR" altLang="en-US" sz="1200" b="0" kern="1200" spc="-50" dirty="0" err="1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교과목중</a:t>
                      </a:r>
                      <a:r>
                        <a:rPr kumimoji="1" lang="ko-KR" altLang="en-US" sz="1200" b="0" kern="1200" spc="-50" dirty="0">
                          <a:solidFill>
                            <a:schemeClr val="tx1"/>
                          </a:soli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선택하여 해당 학점 이상 이수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5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자연과학 영역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3</a:t>
                      </a:r>
                      <a:r>
                        <a:rPr kumimoji="1" lang="ko-KR" altLang="en-US" sz="1200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 이상 필수 이수</a:t>
                      </a:r>
                      <a:endParaRPr kumimoji="1" lang="en-US" sz="12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200" b="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5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 dirty="0" err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휴먼테크</a:t>
                      </a: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 영역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3</a:t>
                      </a:r>
                      <a:r>
                        <a:rPr kumimoji="1" lang="ko-KR" altLang="en-US" sz="1200" kern="1200" spc="-50" baseline="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 이상 필수 이수 </a:t>
                      </a:r>
                      <a:endParaRPr kumimoji="1" lang="en-US" sz="12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200" b="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5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kern="1200" spc="-5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글로벌 외국어 </a:t>
                      </a: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영역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3</a:t>
                      </a:r>
                      <a:r>
                        <a:rPr kumimoji="1" lang="ko-KR" altLang="en-US" sz="1200" kern="1200" spc="-50" dirty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98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Rix모던고딕 B" pitchFamily="18" charset="-127"/>
                          <a:ea typeface="Rix모던고딕 B" pitchFamily="18" charset="-127"/>
                          <a:cs typeface="+mn-cs"/>
                        </a:rPr>
                        <a:t>학점 이상 필수 이수</a:t>
                      </a:r>
                      <a:endParaRPr kumimoji="1" lang="en-US" sz="120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200" b="0" kern="1200" spc="-50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98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Rix모던고딕 B" pitchFamily="18" charset="-127"/>
                        <a:ea typeface="Rix모던고딕 B" pitchFamily="18" charset="-127"/>
                        <a:cs typeface="+mn-cs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86AEF6F-63BD-4A5D-8A12-F48A123B94FF}"/>
              </a:ext>
            </a:extLst>
          </p:cNvPr>
          <p:cNvSpPr txBox="1"/>
          <p:nvPr/>
        </p:nvSpPr>
        <p:spPr>
          <a:xfrm>
            <a:off x="498266" y="5013176"/>
            <a:ext cx="90165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** </a:t>
            </a:r>
            <a:r>
              <a:rPr lang="ko-KR" altLang="en-US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글로벌경영대학 신입생의 경우</a:t>
            </a:r>
            <a:r>
              <a:rPr lang="en-US" altLang="ko-KR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, I-DESIGN, Career-Design </a:t>
            </a:r>
            <a:r>
              <a:rPr lang="ko-KR" altLang="en-US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이수 의무 면제하여 중핵 </a:t>
            </a:r>
            <a:r>
              <a:rPr lang="en-US" altLang="ko-KR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4</a:t>
            </a:r>
            <a:r>
              <a:rPr lang="ko-KR" altLang="en-US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개 영역에서 각 </a:t>
            </a:r>
            <a:r>
              <a:rPr lang="en-US" altLang="ko-KR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3</a:t>
            </a:r>
            <a:r>
              <a:rPr lang="ko-KR" altLang="en-US" sz="1100" dirty="0" err="1">
                <a:latin typeface="Rix모던고딕 B" panose="02020603020101020101" pitchFamily="18" charset="-127"/>
                <a:ea typeface="Rix모던고딕 B" panose="02020603020101020101" pitchFamily="18" charset="-127"/>
              </a:rPr>
              <a:t>학점씩</a:t>
            </a:r>
            <a:r>
              <a:rPr lang="ko-KR" altLang="en-US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 총 </a:t>
            </a:r>
            <a:r>
              <a:rPr lang="en-US" altLang="ko-KR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12</a:t>
            </a:r>
            <a:r>
              <a:rPr lang="ko-KR" altLang="en-US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학점 이수</a:t>
            </a:r>
            <a:endParaRPr lang="en-US" altLang="ko-KR" sz="1100" dirty="0"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r>
              <a:rPr lang="en-US" altLang="ko-KR" sz="1100" dirty="0">
                <a:ea typeface="Rix모던고딕 B" panose="02020603020101020101" pitchFamily="18" charset="-127"/>
              </a:rPr>
              <a:t>*** </a:t>
            </a:r>
            <a:r>
              <a:rPr lang="ko-KR" altLang="en-US" sz="1100" dirty="0">
                <a:ea typeface="Rix모던고딕 B" panose="02020603020101020101" pitchFamily="18" charset="-127"/>
              </a:rPr>
              <a:t>약학과</a:t>
            </a:r>
            <a:r>
              <a:rPr lang="en-US" altLang="ko-KR" sz="1100" dirty="0">
                <a:ea typeface="Rix모던고딕 B" panose="02020603020101020101" pitchFamily="18" charset="-127"/>
              </a:rPr>
              <a:t>, </a:t>
            </a:r>
            <a:r>
              <a:rPr lang="ko-KR" altLang="en-US" sz="1100" dirty="0">
                <a:ea typeface="Rix모던고딕 B" panose="02020603020101020101" pitchFamily="18" charset="-127"/>
              </a:rPr>
              <a:t>특수교육과</a:t>
            </a:r>
            <a:r>
              <a:rPr lang="en-US" altLang="ko-KR" sz="1100" dirty="0">
                <a:ea typeface="Rix모던고딕 B" panose="02020603020101020101" pitchFamily="18" charset="-127"/>
              </a:rPr>
              <a:t>, </a:t>
            </a:r>
            <a:r>
              <a:rPr lang="ko-KR" altLang="en-US" sz="1100" dirty="0">
                <a:ea typeface="Rix모던고딕 B" panose="02020603020101020101" pitchFamily="18" charset="-127"/>
              </a:rPr>
              <a:t>음악과 신입생의 경우</a:t>
            </a:r>
            <a:r>
              <a:rPr lang="en-US" altLang="ko-KR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, I-DESIGN, Career-Design </a:t>
            </a:r>
            <a:r>
              <a:rPr lang="ko-KR" altLang="en-US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이수 의무 면제</a:t>
            </a:r>
            <a:r>
              <a:rPr lang="en-US" altLang="ko-KR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  <a:r>
              <a:rPr lang="ko-KR" altLang="en-US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 나머지 중핵 </a:t>
            </a:r>
            <a:r>
              <a:rPr lang="en-US" altLang="ko-KR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4</a:t>
            </a:r>
            <a:r>
              <a:rPr lang="ko-KR" altLang="en-US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개 영역에서 각 </a:t>
            </a:r>
            <a:r>
              <a:rPr lang="en-US" altLang="ko-KR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3</a:t>
            </a:r>
            <a:r>
              <a:rPr lang="ko-KR" altLang="en-US" sz="1100" dirty="0" err="1">
                <a:latin typeface="Rix모던고딕 B" panose="02020603020101020101" pitchFamily="18" charset="-127"/>
                <a:ea typeface="Rix모던고딕 B" panose="02020603020101020101" pitchFamily="18" charset="-127"/>
              </a:rPr>
              <a:t>학점씩</a:t>
            </a:r>
            <a:r>
              <a:rPr lang="ko-KR" altLang="en-US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endParaRPr lang="en-US" altLang="ko-KR" sz="1100" dirty="0"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r>
              <a:rPr lang="en-US" altLang="ko-KR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r>
              <a:rPr lang="ko-KR" altLang="en-US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총 </a:t>
            </a:r>
            <a:r>
              <a:rPr lang="en-US" altLang="ko-KR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18</a:t>
            </a:r>
            <a:r>
              <a:rPr lang="ko-KR" altLang="en-US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학점 이수</a:t>
            </a:r>
            <a:endParaRPr lang="en-US" altLang="ko-KR" sz="1100" dirty="0"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r>
              <a:rPr lang="en-US" altLang="ko-KR" sz="1100" dirty="0">
                <a:ea typeface="Rix모던고딕 B" panose="02020603020101020101" pitchFamily="18" charset="-127"/>
              </a:rPr>
              <a:t>****</a:t>
            </a:r>
            <a:r>
              <a:rPr lang="ko-KR" altLang="en-US" sz="1100" dirty="0">
                <a:ea typeface="Rix모던고딕 B" panose="02020603020101020101" pitchFamily="18" charset="-127"/>
              </a:rPr>
              <a:t>글로벌경영학과</a:t>
            </a:r>
            <a:r>
              <a:rPr lang="en-US" altLang="ko-KR" sz="1100" dirty="0">
                <a:ea typeface="Rix모던고딕 B" panose="02020603020101020101" pitchFamily="18" charset="-127"/>
              </a:rPr>
              <a:t>, </a:t>
            </a:r>
            <a:r>
              <a:rPr lang="ko-KR" altLang="en-US" sz="1100" dirty="0">
                <a:ea typeface="Rix모던고딕 B" panose="02020603020101020101" pitchFamily="18" charset="-127"/>
              </a:rPr>
              <a:t>성악과</a:t>
            </a:r>
            <a:r>
              <a:rPr lang="en-US" altLang="ko-KR" sz="1100" dirty="0">
                <a:ea typeface="Rix모던고딕 B" panose="02020603020101020101" pitchFamily="18" charset="-127"/>
              </a:rPr>
              <a:t>, </a:t>
            </a:r>
            <a:r>
              <a:rPr lang="ko-KR" altLang="en-US" sz="1100" dirty="0">
                <a:ea typeface="Rix모던고딕 B" panose="02020603020101020101" pitchFamily="18" charset="-127"/>
              </a:rPr>
              <a:t>한국어문화학과</a:t>
            </a:r>
            <a:r>
              <a:rPr lang="en-US" altLang="ko-KR" sz="1100" dirty="0">
                <a:ea typeface="Rix모던고딕 B" panose="02020603020101020101" pitchFamily="18" charset="-127"/>
              </a:rPr>
              <a:t>, </a:t>
            </a:r>
            <a:r>
              <a:rPr lang="ko-KR" altLang="en-US" sz="1100" dirty="0">
                <a:ea typeface="Rix모던고딕 B" panose="02020603020101020101" pitchFamily="18" charset="-127"/>
              </a:rPr>
              <a:t>예술미디어융합학과를 포함해 외국인 유학생의 경우</a:t>
            </a:r>
            <a:r>
              <a:rPr lang="en-US" altLang="ko-KR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, I-DESIGN, Career-Design </a:t>
            </a:r>
            <a:r>
              <a:rPr lang="ko-KR" altLang="en-US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이수 의무 면제</a:t>
            </a:r>
            <a:r>
              <a:rPr lang="en-US" altLang="ko-KR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</a:p>
          <a:p>
            <a:r>
              <a:rPr lang="en-US" altLang="ko-KR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   </a:t>
            </a:r>
            <a:r>
              <a:rPr lang="ko-KR" altLang="en-US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중핵영역에 관계없이 총 </a:t>
            </a:r>
            <a:r>
              <a:rPr lang="en-US" altLang="ko-KR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18</a:t>
            </a:r>
            <a:r>
              <a:rPr lang="ko-KR" altLang="en-US" sz="11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학점 이수</a:t>
            </a:r>
            <a:endParaRPr lang="ko-KR" altLang="en-US" sz="1100" dirty="0"/>
          </a:p>
          <a:p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27668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776412" y="2366964"/>
            <a:ext cx="3538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>
                <a:solidFill>
                  <a:prstClr val="black">
                    <a:lumMod val="65000"/>
                    <a:lumOff val="35000"/>
                  </a:prstClr>
                </a:solidFill>
                <a:latin typeface="Rix모던고딕 B" pitchFamily="18" charset="-127"/>
                <a:ea typeface="Rix모던고딕 B" pitchFamily="18" charset="-127"/>
              </a:rPr>
              <a:t>신입생 여러분들의 </a:t>
            </a:r>
            <a:r>
              <a:rPr lang="ko-KR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Rix모던고딕 B" pitchFamily="18" charset="-127"/>
                <a:ea typeface="Rix모던고딕 B" pitchFamily="18" charset="-127"/>
              </a:rPr>
              <a:t>입학을 </a:t>
            </a:r>
            <a:r>
              <a:rPr lang="ko-KR" altLang="en-US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Rix모던고딕 B" pitchFamily="18" charset="-127"/>
                <a:ea typeface="Rix모던고딕 B" pitchFamily="18" charset="-127"/>
              </a:rPr>
              <a:t>축하드립니다</a:t>
            </a:r>
            <a:r>
              <a:rPr lang="en-US" altLang="ko-K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Rix모던고딕 B" pitchFamily="18" charset="-127"/>
                <a:ea typeface="Rix모던고딕 B" pitchFamily="18" charset="-127"/>
              </a:rPr>
              <a:t>.</a:t>
            </a:r>
            <a:endParaRPr lang="ko-KR" altLang="en-US" sz="1600" dirty="0">
              <a:solidFill>
                <a:prstClr val="black">
                  <a:lumMod val="65000"/>
                  <a:lumOff val="35000"/>
                </a:prstClr>
              </a:solidFill>
              <a:latin typeface="Rix모던고딕 B" pitchFamily="18" charset="-127"/>
              <a:ea typeface="Rix모던고딕 B" pitchFamily="18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4232920" y="2536825"/>
            <a:ext cx="8637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3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6" y="2670175"/>
            <a:ext cx="5715916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490" y="3719513"/>
            <a:ext cx="76529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460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1556792"/>
            <a:ext cx="5025008" cy="405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490" y="154967"/>
            <a:ext cx="7482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200" spc="-300" dirty="0">
                <a:latin typeface="Rix모던고딕 EB" pitchFamily="18" charset="-127"/>
                <a:ea typeface="Rix모던고딕 EB" pitchFamily="18" charset="-127"/>
              </a:rPr>
              <a:t>1.  </a:t>
            </a:r>
            <a:r>
              <a:rPr kumimoji="1" lang="ko-KR" altLang="en-US" sz="3200" spc="-300" dirty="0" err="1">
                <a:latin typeface="Rix모던고딕 EB" pitchFamily="18" charset="-127"/>
                <a:ea typeface="Rix모던고딕 EB" pitchFamily="18" charset="-127"/>
              </a:rPr>
              <a:t>종합포털시스템</a:t>
            </a:r>
            <a:r>
              <a:rPr kumimoji="1" lang="en-US" altLang="ko-KR" sz="3200" spc="-300" dirty="0">
                <a:latin typeface="Rix모던고딕 EB" pitchFamily="18" charset="-127"/>
                <a:ea typeface="Rix모던고딕 EB" pitchFamily="18" charset="-127"/>
              </a:rPr>
              <a:t>(TRINITY)  </a:t>
            </a:r>
            <a:r>
              <a:rPr kumimoji="1" lang="ko-KR" altLang="en-US" sz="3200" spc="-300" dirty="0">
                <a:latin typeface="Rix모던고딕 EB" pitchFamily="18" charset="-127"/>
                <a:ea typeface="Rix모던고딕 EB" pitchFamily="18" charset="-127"/>
              </a:rPr>
              <a:t>로그인</a:t>
            </a:r>
          </a:p>
        </p:txBody>
      </p:sp>
      <p:sp>
        <p:nvSpPr>
          <p:cNvPr id="9" name="설명선 1 8"/>
          <p:cNvSpPr/>
          <p:nvPr/>
        </p:nvSpPr>
        <p:spPr>
          <a:xfrm>
            <a:off x="5421052" y="1402120"/>
            <a:ext cx="4134459" cy="3528392"/>
          </a:xfrm>
          <a:prstGeom prst="borderCallout1">
            <a:avLst>
              <a:gd name="adj1" fmla="val 609"/>
              <a:gd name="adj2" fmla="val -241"/>
              <a:gd name="adj3" fmla="val 3007"/>
              <a:gd name="adj4" fmla="val -4197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수강신청은 </a:t>
            </a:r>
            <a:r>
              <a:rPr lang="ko-KR" altLang="en-US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가톨릭대학교 </a:t>
            </a:r>
            <a:r>
              <a:rPr lang="ko-KR" altLang="en-US" sz="1500" spc="-70" dirty="0" err="1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종합포털시스템</a:t>
            </a:r>
            <a:r>
              <a:rPr lang="en-US" altLang="ko-KR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(TRINITY)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에서 실시합니다</a:t>
            </a:r>
            <a:r>
              <a:rPr lang="en-US" altLang="ko-KR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</a:t>
            </a:r>
          </a:p>
          <a:p>
            <a:endParaRPr lang="en-US" altLang="ko-KR" sz="15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r>
              <a:rPr lang="en-US" altLang="ko-KR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[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접속방법</a:t>
            </a:r>
            <a:r>
              <a:rPr lang="en-US" altLang="ko-KR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]</a:t>
            </a:r>
          </a:p>
          <a:p>
            <a:endParaRPr lang="en-US" altLang="ko-KR" sz="15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r>
              <a:rPr lang="en-US" altLang="ko-KR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1) 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본교 홈페이지 우측 </a:t>
            </a:r>
            <a:r>
              <a:rPr lang="ko-KR" altLang="en-US" sz="1500" dirty="0" err="1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최상단에서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r>
              <a:rPr lang="en-US" altLang="ko-KR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‘</a:t>
            </a:r>
            <a:r>
              <a:rPr lang="ko-KR" altLang="en-US" sz="1500" spc="-70" dirty="0" err="1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트리니티</a:t>
            </a:r>
            <a:r>
              <a:rPr lang="en-US" altLang="ko-KR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’  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를 </a:t>
            </a:r>
            <a:endParaRPr lang="en-US" altLang="ko-KR" sz="15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r>
              <a:rPr lang="en-US" altLang="ko-KR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  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클릭</a:t>
            </a:r>
            <a:endParaRPr lang="en-US" altLang="ko-KR" sz="15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endParaRPr lang="en-US" altLang="ko-KR" sz="15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r>
              <a:rPr lang="en-US" altLang="ko-KR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2) </a:t>
            </a:r>
            <a:r>
              <a:rPr lang="en-US" altLang="ko-KR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https://uportal.catholic.ac.kr/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로 접속</a:t>
            </a:r>
            <a:r>
              <a:rPr lang="en-US" altLang="ko-KR" dirty="0"/>
              <a:t>n</a:t>
            </a:r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3376444" y="1515264"/>
            <a:ext cx="312035" cy="309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68920" r="53944" b="30479"/>
          <a:stretch/>
        </p:blipFill>
        <p:spPr bwMode="auto">
          <a:xfrm>
            <a:off x="0" y="692696"/>
            <a:ext cx="9906000" cy="13965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066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r="13855"/>
          <a:stretch/>
        </p:blipFill>
        <p:spPr>
          <a:xfrm>
            <a:off x="272480" y="1169315"/>
            <a:ext cx="5707380" cy="470795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68920" r="53944" b="30479"/>
          <a:stretch/>
        </p:blipFill>
        <p:spPr bwMode="auto">
          <a:xfrm>
            <a:off x="0" y="692696"/>
            <a:ext cx="9906000" cy="13965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3418886" y="3078106"/>
            <a:ext cx="468052" cy="36004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설명선 1 7"/>
          <p:cNvSpPr/>
          <p:nvPr/>
        </p:nvSpPr>
        <p:spPr>
          <a:xfrm>
            <a:off x="6237142" y="1988840"/>
            <a:ext cx="3468386" cy="1296144"/>
          </a:xfrm>
          <a:prstGeom prst="borderCallout1">
            <a:avLst>
              <a:gd name="adj1" fmla="val 48829"/>
              <a:gd name="adj2" fmla="val -113"/>
              <a:gd name="adj3" fmla="val 86424"/>
              <a:gd name="adj4" fmla="val -68521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가톨릭대학교 </a:t>
            </a:r>
            <a:r>
              <a:rPr lang="ko-KR" altLang="en-US" sz="1500" dirty="0" err="1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종합포털시스템</a:t>
            </a:r>
            <a:r>
              <a:rPr lang="en-US" altLang="ko-KR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(TRINITY)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에 접속 후  </a:t>
            </a:r>
            <a:r>
              <a:rPr lang="en-US" altLang="ko-KR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ID 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신청을 클릭하여 </a:t>
            </a:r>
            <a:r>
              <a:rPr lang="ko-KR" altLang="en-US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본인의 </a:t>
            </a:r>
            <a:r>
              <a:rPr lang="en-US" altLang="ko-KR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ID</a:t>
            </a:r>
            <a:r>
              <a:rPr lang="ko-KR" altLang="en-US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와</a:t>
            </a:r>
            <a:endParaRPr lang="en-US" altLang="ko-KR" sz="1500" spc="-7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rgbClr val="0070C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비밀번호를 생성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합니다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cxnSp>
        <p:nvCxnSpPr>
          <p:cNvPr id="11" name="직선 연결선 10"/>
          <p:cNvCxnSpPr>
            <a:stCxn id="8" idx="1"/>
          </p:cNvCxnSpPr>
          <p:nvPr/>
        </p:nvCxnSpPr>
        <p:spPr>
          <a:xfrm>
            <a:off x="7971335" y="3284984"/>
            <a:ext cx="0" cy="6082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0490" y="154967"/>
            <a:ext cx="7482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200" spc="-300" dirty="0">
                <a:latin typeface="Rix모던고딕 EB" pitchFamily="18" charset="-127"/>
                <a:ea typeface="Rix모던고딕 EB" pitchFamily="18" charset="-127"/>
              </a:rPr>
              <a:t>1.  </a:t>
            </a:r>
            <a:r>
              <a:rPr kumimoji="1" lang="ko-KR" altLang="en-US" sz="3200" spc="-300" dirty="0" err="1">
                <a:latin typeface="Rix모던고딕 EB" pitchFamily="18" charset="-127"/>
                <a:ea typeface="Rix모던고딕 EB" pitchFamily="18" charset="-127"/>
              </a:rPr>
              <a:t>종합포털시스템</a:t>
            </a:r>
            <a:r>
              <a:rPr kumimoji="1" lang="en-US" altLang="ko-KR" sz="3200" spc="-300" dirty="0">
                <a:latin typeface="Rix모던고딕 EB" pitchFamily="18" charset="-127"/>
                <a:ea typeface="Rix모던고딕 EB" pitchFamily="18" charset="-127"/>
              </a:rPr>
              <a:t>(TRINITY)  </a:t>
            </a:r>
            <a:r>
              <a:rPr kumimoji="1" lang="ko-KR" altLang="en-US" sz="3200" spc="-300" dirty="0">
                <a:latin typeface="Rix모던고딕 EB" pitchFamily="18" charset="-127"/>
                <a:ea typeface="Rix모던고딕 EB" pitchFamily="18" charset="-127"/>
              </a:rPr>
              <a:t>로그인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6124178" y="4634086"/>
            <a:ext cx="367058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5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학번을 이용하여 </a:t>
            </a:r>
            <a:r>
              <a:rPr lang="ko-KR" altLang="en-US" sz="1500" dirty="0" err="1">
                <a:latin typeface="Rix모던고딕 B" panose="02020603020101020101" pitchFamily="18" charset="-127"/>
                <a:ea typeface="Rix모던고딕 B" panose="02020603020101020101" pitchFamily="18" charset="-127"/>
              </a:rPr>
              <a:t>트리니티에서</a:t>
            </a:r>
            <a:r>
              <a:rPr lang="ko-KR" altLang="en-US" sz="15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 사용자 </a:t>
            </a:r>
            <a:r>
              <a:rPr lang="en-US" altLang="ko-KR" sz="15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ID</a:t>
            </a:r>
            <a:r>
              <a:rPr lang="ko-KR" altLang="en-US" sz="15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를 신청하고 </a:t>
            </a:r>
            <a:r>
              <a:rPr lang="ko-KR" altLang="en-US" sz="1500" dirty="0" err="1">
                <a:latin typeface="Rix모던고딕 B" panose="02020603020101020101" pitchFamily="18" charset="-127"/>
                <a:ea typeface="Rix모던고딕 B" panose="02020603020101020101" pitchFamily="18" charset="-127"/>
              </a:rPr>
              <a:t>부여받아서</a:t>
            </a:r>
            <a:r>
              <a:rPr lang="ko-KR" altLang="en-US" sz="15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 로그인해야 </a:t>
            </a:r>
            <a:r>
              <a:rPr lang="ko-KR" altLang="en-US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수강신청이 가능함</a:t>
            </a:r>
            <a:r>
              <a:rPr lang="ko-KR" altLang="en-US" sz="15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을 유념하여 주시기 바랍니다</a:t>
            </a:r>
            <a:r>
              <a:rPr lang="en-US" altLang="ko-KR" sz="1500" dirty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.</a:t>
            </a:r>
            <a:endParaRPr lang="ko-KR" altLang="en-US" sz="1500" dirty="0"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08" y="3589122"/>
            <a:ext cx="3468920" cy="90389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53471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49"/>
          <a:stretch/>
        </p:blipFill>
        <p:spPr bwMode="auto">
          <a:xfrm>
            <a:off x="712490" y="1276213"/>
            <a:ext cx="8208912" cy="36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490" y="154967"/>
            <a:ext cx="433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200" spc="-300" dirty="0">
                <a:latin typeface="Rix모던고딕 EB" pitchFamily="18" charset="-127"/>
                <a:ea typeface="Rix모던고딕 EB" pitchFamily="18" charset="-127"/>
              </a:rPr>
              <a:t>2. </a:t>
            </a:r>
            <a:r>
              <a:rPr kumimoji="1" lang="ko-KR" altLang="en-US" sz="3200" spc="-300" dirty="0">
                <a:latin typeface="Rix모던고딕 EB" pitchFamily="18" charset="-127"/>
                <a:ea typeface="Rix모던고딕 EB" pitchFamily="18" charset="-127"/>
              </a:rPr>
              <a:t>학사정보 검색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68920" r="53944" b="30479"/>
          <a:stretch/>
        </p:blipFill>
        <p:spPr bwMode="auto">
          <a:xfrm>
            <a:off x="0" y="692696"/>
            <a:ext cx="10215682" cy="14401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설명선 1 8"/>
          <p:cNvSpPr/>
          <p:nvPr/>
        </p:nvSpPr>
        <p:spPr>
          <a:xfrm>
            <a:off x="5390541" y="5003651"/>
            <a:ext cx="2509454" cy="1080120"/>
          </a:xfrm>
          <a:prstGeom prst="borderCallout1">
            <a:avLst>
              <a:gd name="adj1" fmla="val 74"/>
              <a:gd name="adj2" fmla="val 17612"/>
              <a:gd name="adj3" fmla="val -301109"/>
              <a:gd name="adj4" fmla="val 18302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 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로그인 후 상단리스트에서</a:t>
            </a:r>
            <a:endParaRPr lang="en-US" altLang="ko-KR" sz="15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학사정보</a:t>
            </a:r>
            <a:r>
              <a:rPr lang="en-US" altLang="ko-KR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를 클릭합니다</a:t>
            </a:r>
            <a:r>
              <a:rPr lang="en-US" altLang="ko-KR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</a:t>
            </a:r>
            <a:endParaRPr lang="ko-KR" altLang="en-US" sz="15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587039" y="1520215"/>
            <a:ext cx="569523" cy="22916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1964452" y="2529374"/>
            <a:ext cx="583709" cy="107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68920" r="53944" b="30479"/>
          <a:stretch/>
        </p:blipFill>
        <p:spPr bwMode="auto">
          <a:xfrm>
            <a:off x="8454525" y="1521763"/>
            <a:ext cx="466877" cy="216024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424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1278652"/>
            <a:ext cx="8568952" cy="4200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490" y="154967"/>
            <a:ext cx="433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200" spc="-300" dirty="0">
                <a:latin typeface="Rix모던고딕 EB" pitchFamily="18" charset="-127"/>
                <a:ea typeface="Rix모던고딕 EB" pitchFamily="18" charset="-127"/>
              </a:rPr>
              <a:t>3. </a:t>
            </a:r>
            <a:r>
              <a:rPr kumimoji="1" lang="ko-KR" altLang="en-US" sz="3200" spc="-300" dirty="0">
                <a:latin typeface="Rix모던고딕 EB" pitchFamily="18" charset="-127"/>
                <a:ea typeface="Rix모던고딕 EB" pitchFamily="18" charset="-127"/>
              </a:rPr>
              <a:t>강의시간표 검색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68920" r="53944" b="30479"/>
          <a:stretch/>
        </p:blipFill>
        <p:spPr bwMode="auto">
          <a:xfrm>
            <a:off x="0" y="692696"/>
            <a:ext cx="10215682" cy="14401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설명선 1 8"/>
          <p:cNvSpPr/>
          <p:nvPr/>
        </p:nvSpPr>
        <p:spPr>
          <a:xfrm>
            <a:off x="5621600" y="4725144"/>
            <a:ext cx="3507864" cy="1008112"/>
          </a:xfrm>
          <a:prstGeom prst="borderCallout1">
            <a:avLst>
              <a:gd name="adj1" fmla="val 74"/>
              <a:gd name="adj2" fmla="val 17612"/>
              <a:gd name="adj3" fmla="val -299547"/>
              <a:gd name="adj4" fmla="val 18492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 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상단 리스트에서 </a:t>
            </a:r>
            <a:r>
              <a:rPr lang="en-US" altLang="ko-KR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수업</a:t>
            </a:r>
            <a:r>
              <a:rPr lang="en-US" altLang="ko-KR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</a:t>
            </a:r>
            <a:r>
              <a:rPr lang="ko-KR" altLang="en-US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성적</a:t>
            </a:r>
            <a:r>
              <a:rPr lang="en-US" altLang="ko-KR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탭 클릭 후</a:t>
            </a:r>
            <a:endParaRPr lang="en-US" altLang="ko-KR" sz="15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r>
              <a:rPr lang="ko-KR" altLang="en-US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수강신청 </a:t>
            </a:r>
            <a:r>
              <a:rPr lang="en-US" altLang="ko-KR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– </a:t>
            </a:r>
            <a:r>
              <a:rPr lang="ko-KR" altLang="en-US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강의시간표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r>
              <a:rPr lang="ko-KR" altLang="en-US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검색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을 클릭합니다</a:t>
            </a:r>
            <a:r>
              <a:rPr lang="en-US" altLang="ko-KR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</a:t>
            </a:r>
            <a:endParaRPr lang="ko-KR" altLang="en-US" sz="15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873864" y="1475068"/>
            <a:ext cx="780087" cy="22916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2648744" y="2204864"/>
            <a:ext cx="936104" cy="107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2" y="4487572"/>
            <a:ext cx="4645866" cy="1907543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227152" y="5229200"/>
            <a:ext cx="549384" cy="107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1352600" y="4869160"/>
            <a:ext cx="780087" cy="28803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연결선 12"/>
          <p:cNvCxnSpPr/>
          <p:nvPr/>
        </p:nvCxnSpPr>
        <p:spPr>
          <a:xfrm>
            <a:off x="2132687" y="5013176"/>
            <a:ext cx="3488913" cy="0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154855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025"/>
            <a:ext cx="6537176" cy="480923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68920" r="53944" b="30479"/>
          <a:stretch/>
        </p:blipFill>
        <p:spPr bwMode="auto">
          <a:xfrm>
            <a:off x="0" y="692696"/>
            <a:ext cx="10215682" cy="14401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27444" y="1718572"/>
            <a:ext cx="6509732" cy="990347"/>
          </a:xfrm>
          <a:prstGeom prst="roundRect">
            <a:avLst>
              <a:gd name="adj" fmla="val 10512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설명선 1 13"/>
          <p:cNvSpPr/>
          <p:nvPr/>
        </p:nvSpPr>
        <p:spPr>
          <a:xfrm>
            <a:off x="6681194" y="1718573"/>
            <a:ext cx="3124224" cy="1656184"/>
          </a:xfrm>
          <a:prstGeom prst="borderCallout1">
            <a:avLst>
              <a:gd name="adj1" fmla="val 8010"/>
              <a:gd name="adj2" fmla="val -410"/>
              <a:gd name="adj3" fmla="val 7578"/>
              <a:gd name="adj4" fmla="val -5273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①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en-US" altLang="ko-KR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강의시간표 검색</a:t>
            </a:r>
            <a:r>
              <a:rPr lang="en-US" altLang="ko-KR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을 클릭하면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해당학기에 개설된 교과목이 나열됩니다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별도 설정을 통해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이수구분</a:t>
            </a:r>
            <a:r>
              <a:rPr lang="en-US" altLang="ko-KR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개설전공 등</a:t>
            </a:r>
            <a:endParaRPr lang="en-US" altLang="ko-KR" sz="1300" spc="-7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rgbClr val="0070C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</a:t>
            </a:r>
            <a:r>
              <a:rPr lang="ko-KR" altLang="en-US" sz="1300" spc="-70" dirty="0" err="1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으로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‘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검색</a:t>
            </a:r>
            <a:r>
              <a:rPr lang="en-US" altLang="ko-KR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’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할 수 있습니다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③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수강신청지침서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버튼을 클릭하여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필독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후 학사관리 및 수강신청 하시길 바랍니다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</a:t>
            </a:r>
            <a:endParaRPr lang="ko-KR" altLang="en-US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27444" y="2780927"/>
            <a:ext cx="6509732" cy="3168351"/>
          </a:xfrm>
          <a:prstGeom prst="roundRect">
            <a:avLst>
              <a:gd name="adj" fmla="val 2864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설명선 1 17"/>
          <p:cNvSpPr/>
          <p:nvPr/>
        </p:nvSpPr>
        <p:spPr>
          <a:xfrm>
            <a:off x="6724625" y="3743748"/>
            <a:ext cx="3080792" cy="1375772"/>
          </a:xfrm>
          <a:prstGeom prst="borderCallout1">
            <a:avLst>
              <a:gd name="adj1" fmla="val 12151"/>
              <a:gd name="adj2" fmla="val 152"/>
              <a:gd name="adj3" fmla="val 11659"/>
              <a:gd name="adj4" fmla="val -6312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② 개설과목 리스트 각각의 제목 줄을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클릭하면 조회된 과목이 오름차순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/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내림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차순 정렬되며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강의계획서 버튼을</a:t>
            </a:r>
            <a:endParaRPr lang="en-US" altLang="ko-KR" sz="1300" spc="-7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rgbClr val="0070C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클릭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할 경우 해당과목의 강의계획서가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팝업으로 조회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됩니다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</a:t>
            </a:r>
            <a:endParaRPr lang="ko-KR" altLang="en-US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986908" y="2546665"/>
            <a:ext cx="576064" cy="1622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490" y="154967"/>
            <a:ext cx="433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200" spc="-300" dirty="0">
                <a:latin typeface="Rix모던고딕 EB" pitchFamily="18" charset="-127"/>
                <a:ea typeface="Rix모던고딕 EB" pitchFamily="18" charset="-127"/>
              </a:rPr>
              <a:t>3. </a:t>
            </a:r>
            <a:r>
              <a:rPr kumimoji="1" lang="ko-KR" altLang="en-US" sz="3200" spc="-300" dirty="0">
                <a:latin typeface="Rix모던고딕 EB" pitchFamily="18" charset="-127"/>
                <a:ea typeface="Rix모던고딕 EB" pitchFamily="18" charset="-127"/>
              </a:rPr>
              <a:t>강의시간표 검색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5229225" y="2780927"/>
            <a:ext cx="659879" cy="316835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290117" y="2780927"/>
            <a:ext cx="432048" cy="316835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5003675" y="2546666"/>
            <a:ext cx="545963" cy="1622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4981575" y="2263522"/>
            <a:ext cx="357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1200" spc="-50" dirty="0">
                <a:solidFill>
                  <a:srgbClr val="002060"/>
                </a:solidFill>
                <a:latin typeface="Rix모던고딕 EB" pitchFamily="18" charset="-127"/>
                <a:ea typeface="Rix모던고딕 EB" pitchFamily="18" charset="-127"/>
              </a:rPr>
              <a:t>(1)</a:t>
            </a:r>
            <a:endParaRPr lang="ko-KR" altLang="en-US" sz="1200" spc="-50" dirty="0">
              <a:solidFill>
                <a:srgbClr val="002060"/>
              </a:solidFill>
              <a:latin typeface="Rix모던고딕 EB" pitchFamily="18" charset="-127"/>
              <a:ea typeface="Rix모던고딕 EB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394573" y="5949278"/>
            <a:ext cx="357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1200" spc="-50" dirty="0">
                <a:solidFill>
                  <a:srgbClr val="002060"/>
                </a:solidFill>
                <a:latin typeface="Rix모던고딕 EB" pitchFamily="18" charset="-127"/>
                <a:ea typeface="Rix모던고딕 EB" pitchFamily="18" charset="-127"/>
              </a:rPr>
              <a:t>(3)</a:t>
            </a:r>
            <a:endParaRPr lang="ko-KR" altLang="en-US" sz="1200" spc="-50" dirty="0">
              <a:solidFill>
                <a:srgbClr val="002060"/>
              </a:solidFill>
              <a:latin typeface="Rix모던고딕 EB" pitchFamily="18" charset="-127"/>
              <a:ea typeface="Rix모던고딕 EB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341662" y="2780927"/>
            <a:ext cx="288032" cy="316835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1510328" y="5949278"/>
            <a:ext cx="970359" cy="227059"/>
            <a:chOff x="1510328" y="5949278"/>
            <a:chExt cx="970359" cy="365558"/>
          </a:xfrm>
        </p:grpSpPr>
        <p:cxnSp>
          <p:nvCxnSpPr>
            <p:cNvPr id="22" name="직선 연결선 21"/>
            <p:cNvCxnSpPr/>
            <p:nvPr/>
          </p:nvCxnSpPr>
          <p:spPr>
            <a:xfrm>
              <a:off x="2480687" y="5949278"/>
              <a:ext cx="0" cy="365558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>
              <a:off x="1510328" y="5949278"/>
              <a:ext cx="0" cy="365558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직선 연결선 23"/>
          <p:cNvCxnSpPr/>
          <p:nvPr/>
        </p:nvCxnSpPr>
        <p:spPr>
          <a:xfrm>
            <a:off x="1510328" y="6178837"/>
            <a:ext cx="970359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1849381" y="6030813"/>
            <a:ext cx="35779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base"/>
            <a:r>
              <a:rPr lang="en-US" altLang="ko-KR" sz="1200" spc="-50" dirty="0">
                <a:solidFill>
                  <a:srgbClr val="002060"/>
                </a:solidFill>
                <a:latin typeface="Rix모던고딕 EB" pitchFamily="18" charset="-127"/>
                <a:ea typeface="Rix모던고딕 EB" pitchFamily="18" charset="-127"/>
              </a:rPr>
              <a:t>(2)</a:t>
            </a:r>
            <a:endParaRPr lang="ko-KR" altLang="en-US" sz="1200" spc="-50" dirty="0">
              <a:solidFill>
                <a:srgbClr val="002060"/>
              </a:solidFill>
              <a:latin typeface="Rix모던고딕 EB" pitchFamily="18" charset="-127"/>
              <a:ea typeface="Rix모던고딕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5998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73"/>
          <a:stretch/>
        </p:blipFill>
        <p:spPr>
          <a:xfrm>
            <a:off x="-1597" y="980728"/>
            <a:ext cx="9906000" cy="32959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490" y="154967"/>
            <a:ext cx="433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200" spc="-300" dirty="0">
                <a:latin typeface="Rix모던고딕 EB" pitchFamily="18" charset="-127"/>
                <a:ea typeface="Rix모던고딕 EB" pitchFamily="18" charset="-127"/>
              </a:rPr>
              <a:t>4.  </a:t>
            </a:r>
            <a:r>
              <a:rPr kumimoji="1" lang="ko-KR" altLang="en-US" sz="3200" spc="-300" dirty="0">
                <a:latin typeface="Rix모던고딕 EB" pitchFamily="18" charset="-127"/>
                <a:ea typeface="Rix모던고딕 EB" pitchFamily="18" charset="-127"/>
              </a:rPr>
              <a:t>수강신청 방법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68920" r="53944" b="30479"/>
          <a:stretch/>
        </p:blipFill>
        <p:spPr bwMode="auto">
          <a:xfrm>
            <a:off x="0" y="692696"/>
            <a:ext cx="10215682" cy="14401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설명선 1 9"/>
          <p:cNvSpPr/>
          <p:nvPr/>
        </p:nvSpPr>
        <p:spPr>
          <a:xfrm>
            <a:off x="1928665" y="4653136"/>
            <a:ext cx="3528392" cy="1008112"/>
          </a:xfrm>
          <a:prstGeom prst="borderCallout1">
            <a:avLst>
              <a:gd name="adj1" fmla="val 74"/>
              <a:gd name="adj2" fmla="val 17612"/>
              <a:gd name="adj3" fmla="val -218278"/>
              <a:gd name="adj4" fmla="val 17518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100" dirty="0">
                <a:solidFill>
                  <a:schemeClr val="tx1"/>
                </a:solidFill>
              </a:rPr>
              <a:t>  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상단 리스트에서</a:t>
            </a:r>
            <a:endParaRPr lang="en-US" altLang="ko-KR" sz="15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</a:t>
            </a:r>
            <a:r>
              <a:rPr lang="ko-KR" altLang="en-US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수강신청 </a:t>
            </a:r>
            <a:r>
              <a:rPr lang="en-US" altLang="ko-KR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– </a:t>
            </a:r>
            <a:r>
              <a:rPr lang="ko-KR" altLang="en-US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수강신청</a:t>
            </a:r>
            <a:r>
              <a:rPr lang="en-US" altLang="ko-KR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_</a:t>
            </a:r>
            <a:r>
              <a:rPr lang="ko-KR" altLang="en-US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학생</a:t>
            </a:r>
            <a:r>
              <a:rPr lang="en-US" altLang="ko-KR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성심</a:t>
            </a:r>
            <a:r>
              <a:rPr lang="en-US" altLang="ko-KR" sz="15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sz="15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을 클릭</a:t>
            </a:r>
          </a:p>
        </p:txBody>
      </p:sp>
      <p:sp>
        <p:nvSpPr>
          <p:cNvPr id="11" name="모서리가 둥근 직사각형 10"/>
          <p:cNvSpPr/>
          <p:nvPr/>
        </p:nvSpPr>
        <p:spPr>
          <a:xfrm>
            <a:off x="2156915" y="2223914"/>
            <a:ext cx="995885" cy="22916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-1597" y="1888257"/>
            <a:ext cx="936104" cy="107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7560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" y="1064454"/>
            <a:ext cx="6609184" cy="484882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68920" r="53944" b="30479"/>
          <a:stretch/>
        </p:blipFill>
        <p:spPr bwMode="auto">
          <a:xfrm>
            <a:off x="0" y="692696"/>
            <a:ext cx="10215682" cy="1440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모서리가 둥근 직사각형 17"/>
          <p:cNvSpPr/>
          <p:nvPr/>
        </p:nvSpPr>
        <p:spPr>
          <a:xfrm>
            <a:off x="25976" y="1848970"/>
            <a:ext cx="6511200" cy="1075974"/>
          </a:xfrm>
          <a:prstGeom prst="roundRect">
            <a:avLst>
              <a:gd name="adj" fmla="val 6463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25977" y="3861048"/>
            <a:ext cx="5863128" cy="1512168"/>
          </a:xfrm>
          <a:prstGeom prst="roundRect">
            <a:avLst>
              <a:gd name="adj" fmla="val 5116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26069" y="2958852"/>
            <a:ext cx="6511107" cy="45073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25976" y="3467100"/>
            <a:ext cx="6511200" cy="34730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설명선 1 21"/>
          <p:cNvSpPr/>
          <p:nvPr/>
        </p:nvSpPr>
        <p:spPr>
          <a:xfrm>
            <a:off x="6824976" y="908720"/>
            <a:ext cx="2994589" cy="1262213"/>
          </a:xfrm>
          <a:prstGeom prst="borderCallout1">
            <a:avLst>
              <a:gd name="adj1" fmla="val 78135"/>
              <a:gd name="adj2" fmla="val -355"/>
              <a:gd name="adj3" fmla="val 91263"/>
              <a:gd name="adj4" fmla="val -9425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ko-KR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강의시간표 조회</a:t>
            </a:r>
            <a:r>
              <a:rPr lang="en-US" altLang="ko-KR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 </a:t>
            </a:r>
          </a:p>
          <a:p>
            <a:pPr>
              <a:lnSpc>
                <a:spcPct val="130000"/>
              </a:lnSpc>
            </a:pP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① 앞서 보았던 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‘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강의시간표 검색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’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말고도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수강신청화면에서 강의시간표가 조회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가능하며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우측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수강신청 버튼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을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클릭</a:t>
            </a:r>
            <a:endParaRPr lang="en-US" altLang="ko-KR" sz="1300" spc="-7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rgbClr val="0070C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하면 해당과목이 수강신청 됩니다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</a:t>
            </a:r>
            <a:endParaRPr lang="ko-KR" altLang="en-US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23" name="설명선 1 22"/>
          <p:cNvSpPr/>
          <p:nvPr/>
        </p:nvSpPr>
        <p:spPr>
          <a:xfrm>
            <a:off x="6833692" y="2276872"/>
            <a:ext cx="2986638" cy="1080120"/>
          </a:xfrm>
          <a:prstGeom prst="borderCallout1">
            <a:avLst>
              <a:gd name="adj1" fmla="val 78135"/>
              <a:gd name="adj2" fmla="val -355"/>
              <a:gd name="adj3" fmla="val 78886"/>
              <a:gd name="adj4" fmla="val -9401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ko-KR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[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수강바구니 신청내역</a:t>
            </a:r>
            <a:r>
              <a:rPr lang="en-US" altLang="ko-KR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</a:t>
            </a:r>
          </a:p>
          <a:p>
            <a:pPr>
              <a:lnSpc>
                <a:spcPct val="130000"/>
              </a:lnSpc>
            </a:pP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⑤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수강바구니는 사전에 학생이 예약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해놓은 과목이 들어가 있습니다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*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신입생과는 무관한 메뉴 입니다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</a:t>
            </a:r>
            <a:endParaRPr lang="ko-KR" altLang="en-US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24" name="설명선 1 23"/>
          <p:cNvSpPr/>
          <p:nvPr/>
        </p:nvSpPr>
        <p:spPr>
          <a:xfrm>
            <a:off x="6897216" y="4581128"/>
            <a:ext cx="2920571" cy="792088"/>
          </a:xfrm>
          <a:prstGeom prst="borderCallout1">
            <a:avLst>
              <a:gd name="adj1" fmla="val 20414"/>
              <a:gd name="adj2" fmla="val -355"/>
              <a:gd name="adj3" fmla="val -87996"/>
              <a:gd name="adj4" fmla="val -10250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ko-KR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sz="1300" spc="-70" dirty="0" err="1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본수강신청내역</a:t>
            </a:r>
            <a:r>
              <a:rPr lang="en-US" altLang="ko-KR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</a:p>
          <a:p>
            <a:pPr>
              <a:lnSpc>
                <a:spcPct val="130000"/>
              </a:lnSpc>
            </a:pP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② 위에 나열된 방법들로 수강신청 된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과목의 내역이 보이는 메뉴 입니다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</a:t>
            </a:r>
            <a:endParaRPr lang="ko-KR" altLang="en-US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25" name="설명선 1 24"/>
          <p:cNvSpPr/>
          <p:nvPr/>
        </p:nvSpPr>
        <p:spPr>
          <a:xfrm>
            <a:off x="6848891" y="3429772"/>
            <a:ext cx="2972771" cy="1043344"/>
          </a:xfrm>
          <a:prstGeom prst="borderCallout1">
            <a:avLst>
              <a:gd name="adj1" fmla="val 27148"/>
              <a:gd name="adj2" fmla="val -355"/>
              <a:gd name="adj3" fmla="val 16249"/>
              <a:gd name="adj4" fmla="val -10906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ko-KR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[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수강신청</a:t>
            </a:r>
            <a:r>
              <a:rPr lang="en-US" altLang="ko-KR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</a:p>
          <a:p>
            <a:pPr>
              <a:lnSpc>
                <a:spcPct val="130000"/>
              </a:lnSpc>
            </a:pP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④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수강하고자 하는 과목의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과목번호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와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분반번호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를 알고 있을 때 빠르게 입력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하여 수강신청 할 수 있는 메뉴입니다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5889105" y="3894956"/>
            <a:ext cx="720079" cy="0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모서리가 둥근 직사각형 15"/>
          <p:cNvSpPr/>
          <p:nvPr/>
        </p:nvSpPr>
        <p:spPr>
          <a:xfrm>
            <a:off x="5974065" y="3934579"/>
            <a:ext cx="606544" cy="1391012"/>
          </a:xfrm>
          <a:prstGeom prst="roundRect">
            <a:avLst>
              <a:gd name="adj" fmla="val 2093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설명선 1 25"/>
          <p:cNvSpPr/>
          <p:nvPr/>
        </p:nvSpPr>
        <p:spPr>
          <a:xfrm>
            <a:off x="6897216" y="5517232"/>
            <a:ext cx="2920571" cy="792088"/>
          </a:xfrm>
          <a:prstGeom prst="borderCallout1">
            <a:avLst>
              <a:gd name="adj1" fmla="val 20414"/>
              <a:gd name="adj2" fmla="val -355"/>
              <a:gd name="adj3" fmla="val -25224"/>
              <a:gd name="adj4" fmla="val -11816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③ 수강신청내역을 반영해서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r>
              <a:rPr lang="ko-KR" altLang="en-US" sz="1300" spc="-70" dirty="0" err="1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요일별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시간표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가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표기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됩니다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</a:t>
            </a:r>
            <a:endParaRPr lang="ko-KR" altLang="en-US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0490" y="154967"/>
            <a:ext cx="433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200" spc="-300" dirty="0">
                <a:latin typeface="Rix모던고딕 EB" pitchFamily="18" charset="-127"/>
                <a:ea typeface="Rix모던고딕 EB" pitchFamily="18" charset="-127"/>
              </a:rPr>
              <a:t>4.  </a:t>
            </a:r>
            <a:r>
              <a:rPr kumimoji="1" lang="ko-KR" altLang="en-US" sz="3200" spc="-300" dirty="0">
                <a:latin typeface="Rix모던고딕 EB" pitchFamily="18" charset="-127"/>
                <a:ea typeface="Rix모던고딕 EB" pitchFamily="18" charset="-127"/>
              </a:rPr>
              <a:t>수강신청 방법</a:t>
            </a:r>
          </a:p>
        </p:txBody>
      </p:sp>
    </p:spTree>
    <p:extLst>
      <p:ext uri="{BB962C8B-B14F-4D97-AF65-F5344CB8AC3E}">
        <p14:creationId xmlns:p14="http://schemas.microsoft.com/office/powerpoint/2010/main" val="3866560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76870" y="974266"/>
            <a:ext cx="3450530" cy="2454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1" y="836714"/>
            <a:ext cx="6142535" cy="45126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490" y="154967"/>
            <a:ext cx="532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200" spc="-300" dirty="0">
                <a:latin typeface="Rix모던고딕 EB" pitchFamily="18" charset="-127"/>
                <a:ea typeface="Rix모던고딕 EB" pitchFamily="18" charset="-127"/>
              </a:rPr>
              <a:t>5.  </a:t>
            </a:r>
            <a:r>
              <a:rPr kumimoji="1" lang="ko-KR" altLang="en-US" sz="3200" spc="-300" dirty="0">
                <a:latin typeface="Rix모던고딕 EB" pitchFamily="18" charset="-127"/>
                <a:ea typeface="Rix모던고딕 EB" pitchFamily="18" charset="-127"/>
              </a:rPr>
              <a:t>수강신청과목 변경  및  삭제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68920" r="53944" b="30479"/>
          <a:stretch/>
        </p:blipFill>
        <p:spPr bwMode="auto">
          <a:xfrm>
            <a:off x="0" y="692696"/>
            <a:ext cx="10215682" cy="14401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설명선 1 8"/>
          <p:cNvSpPr/>
          <p:nvPr/>
        </p:nvSpPr>
        <p:spPr>
          <a:xfrm>
            <a:off x="6201140" y="3573016"/>
            <a:ext cx="3588399" cy="1800200"/>
          </a:xfrm>
          <a:prstGeom prst="borderCallout1">
            <a:avLst>
              <a:gd name="adj1" fmla="val 49122"/>
              <a:gd name="adj2" fmla="val -154784"/>
              <a:gd name="adj3" fmla="val 19551"/>
              <a:gd name="adj4" fmla="val -470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①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수강신청 한 과목을 다른 과목으로 </a:t>
            </a:r>
            <a:r>
              <a:rPr lang="ko-KR" altLang="en-US" sz="1300" spc="-70" dirty="0" err="1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변경하고자하는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경우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수강신청내역에서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해당과목의 변경  </a:t>
            </a:r>
            <a:endParaRPr lang="en-US" altLang="ko-KR" sz="1300" spc="-7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rgbClr val="0070C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버튼을 클릭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하면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위와 같은 </a:t>
            </a:r>
            <a:r>
              <a:rPr lang="ko-KR" altLang="en-US" sz="1300" dirty="0" err="1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팝업창이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뜹니다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r>
              <a:rPr lang="ko-KR" altLang="en-US" sz="1300" dirty="0" err="1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팝업창에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수강하고자 하는 과목을 조회 후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선택하고 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‘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확인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’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버튼을 누르면 선택한 과목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으로 수강신청이 되고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기존 과목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은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삭제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됩니다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</a:t>
            </a:r>
            <a:endParaRPr lang="ko-KR" altLang="en-US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95414" y="4113076"/>
            <a:ext cx="546061" cy="72008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5169024" y="4113076"/>
            <a:ext cx="504056" cy="61206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설명선 1 11"/>
          <p:cNvSpPr/>
          <p:nvPr/>
        </p:nvSpPr>
        <p:spPr>
          <a:xfrm>
            <a:off x="428497" y="5417840"/>
            <a:ext cx="4992555" cy="1323528"/>
          </a:xfrm>
          <a:prstGeom prst="borderCallout1">
            <a:avLst>
              <a:gd name="adj1" fmla="val 21"/>
              <a:gd name="adj2" fmla="val 49426"/>
              <a:gd name="adj3" fmla="val -69901"/>
              <a:gd name="adj4" fmla="val 94622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②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수강신청 한 과목을 삭제하고자 하는 경우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해당과목의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삭제버튼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을 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클릭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하면 됩니다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다만 삭제된 과목은 개인적인 사유로 복구가 되지 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않으며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다시 수강을 원할 시에는 </a:t>
            </a:r>
            <a:r>
              <a:rPr lang="ko-KR" altLang="en-US" sz="13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처음부터 수강신청  절차를 밟아야 </a:t>
            </a:r>
            <a:endParaRPr lang="en-US" altLang="ko-KR" sz="1300" spc="-7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rgbClr val="0070C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합니다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이 경우 수강인원이 꽉 찬 경우에는 수강신청이 안될 수</a:t>
            </a:r>
            <a:endParaRPr lang="en-US" altLang="ko-KR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</a:t>
            </a:r>
            <a:r>
              <a:rPr lang="ko-KR" altLang="en-US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 있으니 삭제 시 유의하시기 바랍니다</a:t>
            </a:r>
            <a:r>
              <a:rPr lang="en-US" altLang="ko-KR" sz="1300" dirty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.</a:t>
            </a:r>
            <a:endParaRPr lang="ko-KR" altLang="en-US" sz="1300" dirty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42536" y="5733256"/>
            <a:ext cx="3685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※ </a:t>
            </a:r>
            <a:r>
              <a:rPr lang="ko-KR" altLang="en-US" sz="20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수강 신청 완료 후 반드시 </a:t>
            </a:r>
            <a:endParaRPr lang="en-US" altLang="ko-KR" sz="2000" spc="-7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rgbClr val="0070C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en-US" altLang="ko-KR" sz="20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</a:t>
            </a:r>
            <a:r>
              <a:rPr lang="ko-KR" altLang="en-US" sz="20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로그아웃을 하시기 바랍니다</a:t>
            </a:r>
            <a:r>
              <a:rPr lang="en-US" altLang="ko-KR" sz="200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  <a:endParaRPr lang="ko-KR" altLang="en-US" sz="2000" spc="-7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rgbClr val="0070C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71" y="974266"/>
            <a:ext cx="3450530" cy="24547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53162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1585</TotalTime>
  <Words>1326</Words>
  <Application>Microsoft Office PowerPoint</Application>
  <PresentationFormat>A4 용지(210x297mm)</PresentationFormat>
  <Paragraphs>319</Paragraphs>
  <Slides>14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1" baseType="lpstr">
      <vt:lpstr>나눔스퀘어 ExtraBold</vt:lpstr>
      <vt:lpstr>Rix모던고딕 EB</vt:lpstr>
      <vt:lpstr>맑은 고딕</vt:lpstr>
      <vt:lpstr>굴림</vt:lpstr>
      <vt:lpstr>Arial</vt:lpstr>
      <vt:lpstr>Rix모던고딕 B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상욱 김</cp:lastModifiedBy>
  <cp:revision>135</cp:revision>
  <cp:lastPrinted>2015-02-12T06:07:32Z</cp:lastPrinted>
  <dcterms:created xsi:type="dcterms:W3CDTF">2015-02-12T02:04:05Z</dcterms:created>
  <dcterms:modified xsi:type="dcterms:W3CDTF">2026-02-13T00:07:17Z</dcterms:modified>
</cp:coreProperties>
</file>